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2" r:id="rId1"/>
    <p:sldMasterId id="2147483670" r:id="rId2"/>
  </p:sldMasterIdLst>
  <p:notesMasterIdLst>
    <p:notesMasterId r:id="rId48"/>
  </p:notesMasterIdLst>
  <p:sldIdLst>
    <p:sldId id="262" r:id="rId3"/>
    <p:sldId id="271" r:id="rId4"/>
    <p:sldId id="269" r:id="rId5"/>
    <p:sldId id="272" r:id="rId6"/>
    <p:sldId id="273" r:id="rId7"/>
    <p:sldId id="274" r:id="rId8"/>
    <p:sldId id="393" r:id="rId9"/>
    <p:sldId id="275" r:id="rId10"/>
    <p:sldId id="276" r:id="rId11"/>
    <p:sldId id="394" r:id="rId12"/>
    <p:sldId id="277" r:id="rId13"/>
    <p:sldId id="386" r:id="rId14"/>
    <p:sldId id="387" r:id="rId15"/>
    <p:sldId id="388" r:id="rId16"/>
    <p:sldId id="389" r:id="rId17"/>
    <p:sldId id="390" r:id="rId18"/>
    <p:sldId id="392" r:id="rId19"/>
    <p:sldId id="391" r:id="rId20"/>
    <p:sldId id="395" r:id="rId21"/>
    <p:sldId id="398" r:id="rId22"/>
    <p:sldId id="399" r:id="rId23"/>
    <p:sldId id="400" r:id="rId24"/>
    <p:sldId id="401" r:id="rId25"/>
    <p:sldId id="402" r:id="rId26"/>
    <p:sldId id="362" r:id="rId27"/>
    <p:sldId id="364" r:id="rId28"/>
    <p:sldId id="403" r:id="rId29"/>
    <p:sldId id="404" r:id="rId30"/>
    <p:sldId id="405" r:id="rId31"/>
    <p:sldId id="406" r:id="rId32"/>
    <p:sldId id="369" r:id="rId33"/>
    <p:sldId id="370" r:id="rId34"/>
    <p:sldId id="407" r:id="rId35"/>
    <p:sldId id="408" r:id="rId36"/>
    <p:sldId id="409" r:id="rId37"/>
    <p:sldId id="410" r:id="rId38"/>
    <p:sldId id="411" r:id="rId39"/>
    <p:sldId id="412" r:id="rId40"/>
    <p:sldId id="413" r:id="rId41"/>
    <p:sldId id="414" r:id="rId42"/>
    <p:sldId id="415" r:id="rId43"/>
    <p:sldId id="420" r:id="rId44"/>
    <p:sldId id="419" r:id="rId45"/>
    <p:sldId id="418" r:id="rId46"/>
    <p:sldId id="385" r:id="rId47"/>
  </p:sldIdLst>
  <p:sldSz cx="12192000" cy="6858000"/>
  <p:notesSz cx="6858000" cy="9144000"/>
  <p:embeddedFontLst>
    <p:embeddedFont>
      <p:font typeface="Cambria" panose="02040503050406030204" pitchFamily="18" charset="0"/>
      <p:regular r:id="rId49"/>
      <p:bold r:id="rId50"/>
      <p:italic r:id="rId51"/>
      <p:boldItalic r:id="rId52"/>
    </p:embeddedFont>
    <p:embeddedFont>
      <p:font typeface="Times" panose="02020603050405020304" pitchFamily="18" charset="0"/>
      <p:regular r:id="rId53"/>
      <p:bold r:id="rId54"/>
      <p:italic r:id="rId55"/>
      <p:boldItalic r:id="rId56"/>
    </p:embeddedFont>
    <p:embeddedFont>
      <p:font typeface="Calibri" panose="020F0502020204030204" pitchFamily="34" charset="0"/>
      <p:regular r:id="rId57"/>
      <p:bold r:id="rId58"/>
      <p:italic r:id="rId59"/>
      <p:boldItalic r:id="rId6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ille de Paris" id="{69363AC6-17A9-4254-B8E5-04F59463C2F4}">
          <p14:sldIdLst>
            <p14:sldId id="262"/>
            <p14:sldId id="271"/>
          </p14:sldIdLst>
        </p14:section>
        <p14:section name="Ville de Paris - Partie 1" id="{2E105918-A185-4971-BE0E-193C6D62C75B}">
          <p14:sldIdLst>
            <p14:sldId id="269"/>
            <p14:sldId id="272"/>
            <p14:sldId id="273"/>
            <p14:sldId id="274"/>
            <p14:sldId id="393"/>
            <p14:sldId id="275"/>
            <p14:sldId id="276"/>
            <p14:sldId id="394"/>
            <p14:sldId id="277"/>
            <p14:sldId id="386"/>
            <p14:sldId id="387"/>
            <p14:sldId id="388"/>
            <p14:sldId id="389"/>
            <p14:sldId id="390"/>
            <p14:sldId id="392"/>
            <p14:sldId id="391"/>
            <p14:sldId id="395"/>
            <p14:sldId id="398"/>
            <p14:sldId id="399"/>
            <p14:sldId id="400"/>
            <p14:sldId id="401"/>
            <p14:sldId id="402"/>
          </p14:sldIdLst>
        </p14:section>
        <p14:section name="Ville de Paris - Partie 5" id="{CFAADF2D-DF60-104C-8A66-32EE5E131BAB}">
          <p14:sldIdLst>
            <p14:sldId id="362"/>
            <p14:sldId id="364"/>
            <p14:sldId id="403"/>
            <p14:sldId id="404"/>
            <p14:sldId id="405"/>
            <p14:sldId id="406"/>
          </p14:sldIdLst>
        </p14:section>
        <p14:section name="Ville de Paris - Partie 6" id="{92EAC61B-53FB-7A4C-8E67-0EA4C3FA24EC}">
          <p14:sldIdLst>
            <p14:sldId id="369"/>
            <p14:sldId id="370"/>
            <p14:sldId id="407"/>
            <p14:sldId id="408"/>
            <p14:sldId id="409"/>
            <p14:sldId id="410"/>
            <p14:sldId id="411"/>
            <p14:sldId id="412"/>
            <p14:sldId id="413"/>
            <p14:sldId id="414"/>
            <p14:sldId id="415"/>
            <p14:sldId id="420"/>
            <p14:sldId id="419"/>
            <p14:sldId id="418"/>
            <p14:sldId id="3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45" autoAdjust="0"/>
    <p:restoredTop sz="94695" autoAdjust="0"/>
  </p:normalViewPr>
  <p:slideViewPr>
    <p:cSldViewPr snapToGrid="0" showGuides="1">
      <p:cViewPr varScale="1">
        <p:scale>
          <a:sx n="77" d="100"/>
          <a:sy n="77" d="100"/>
        </p:scale>
        <p:origin x="510" y="96"/>
      </p:cViewPr>
      <p:guideLst>
        <p:guide orient="horz" pos="2160"/>
        <p:guide pos="3840"/>
      </p:guideLst>
    </p:cSldViewPr>
  </p:slideViewPr>
  <p:notesTextViewPr>
    <p:cViewPr>
      <p:scale>
        <a:sx n="1" d="1"/>
        <a:sy n="1" d="1"/>
      </p:scale>
      <p:origin x="0" y="0"/>
    </p:cViewPr>
  </p:notesTextViewPr>
  <p:sorterViewPr>
    <p:cViewPr>
      <p:scale>
        <a:sx n="150" d="100"/>
        <a:sy n="150" d="100"/>
      </p:scale>
      <p:origin x="0" y="-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C2273-B4D3-4242-B319-AC68E03D9BD5}" type="datetimeFigureOut">
              <a:rPr lang="fr-FR" smtClean="0"/>
              <a:t>29/09/2022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C9CA0-D1AA-4F4D-B258-13B641410F6A}" type="slidenum">
              <a:rPr lang="fr-FR" smtClean="0"/>
              <a:t>‹N°›</a:t>
            </a:fld>
            <a:endParaRPr lang="fr-FR"/>
          </a:p>
        </p:txBody>
      </p:sp>
    </p:spTree>
    <p:extLst>
      <p:ext uri="{BB962C8B-B14F-4D97-AF65-F5344CB8AC3E}">
        <p14:creationId xmlns:p14="http://schemas.microsoft.com/office/powerpoint/2010/main" val="2253881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uverture avec fond bleu anthracit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5EE01-F973-4120-91B8-34CAA765DBA3}"/>
              </a:ext>
            </a:extLst>
          </p:cNvPr>
          <p:cNvSpPr>
            <a:spLocks noGrp="1"/>
          </p:cNvSpPr>
          <p:nvPr>
            <p:ph type="ctrTitle"/>
          </p:nvPr>
        </p:nvSpPr>
        <p:spPr>
          <a:xfrm>
            <a:off x="596664" y="3129138"/>
            <a:ext cx="10800000" cy="1800000"/>
          </a:xfrm>
        </p:spPr>
        <p:txBody>
          <a:bodyPr anchor="t"/>
          <a:lstStyle>
            <a:lvl1pPr algn="l">
              <a:lnSpc>
                <a:spcPct val="115000"/>
              </a:lnSpc>
              <a:defRPr sz="3400">
                <a:solidFill>
                  <a:schemeClr val="tx1"/>
                </a:solidFill>
              </a:defRPr>
            </a:lvl1pPr>
          </a:lstStyle>
          <a:p>
            <a:r>
              <a:rPr lang="fr-FR" smtClean="0"/>
              <a:t>Modifiez le style du titre</a:t>
            </a:r>
            <a:endParaRPr lang="fr-FR" dirty="0"/>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p:nvPr>
        </p:nvSpPr>
        <p:spPr>
          <a:xfrm>
            <a:off x="596664" y="5051807"/>
            <a:ext cx="10800000" cy="720000"/>
          </a:xfrm>
        </p:spPr>
        <p:txBody>
          <a:bodyPr anchor="t"/>
          <a:lstStyle>
            <a:lvl1pPr marL="0" indent="0" algn="l">
              <a:lnSpc>
                <a:spcPct val="115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dirty="0"/>
          </a:p>
        </p:txBody>
      </p:sp>
      <p:cxnSp>
        <p:nvCxnSpPr>
          <p:cNvPr id="10" name="Connecteur droit 9">
            <a:extLst>
              <a:ext uri="{FF2B5EF4-FFF2-40B4-BE49-F238E27FC236}">
                <a16:creationId xmlns:a16="http://schemas.microsoft.com/office/drawing/2014/main" id="{20F605FF-A3F4-4B25-8AB3-DFD7CC06BF28}"/>
              </a:ext>
            </a:extLst>
          </p:cNvPr>
          <p:cNvCxnSpPr/>
          <p:nvPr userDrawn="1"/>
        </p:nvCxnSpPr>
        <p:spPr>
          <a:xfrm>
            <a:off x="684000" y="2043904"/>
            <a:ext cx="10821600" cy="0"/>
          </a:xfrm>
          <a:prstGeom prst="line">
            <a:avLst/>
          </a:prstGeom>
          <a:ln w="889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4B053746-5C00-2744-AF94-AEB9A694CD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4800" y="307181"/>
            <a:ext cx="1623206" cy="1409700"/>
          </a:xfrm>
          <a:prstGeom prst="rect">
            <a:avLst/>
          </a:prstGeom>
        </p:spPr>
      </p:pic>
    </p:spTree>
    <p:extLst>
      <p:ext uri="{BB962C8B-B14F-4D97-AF65-F5344CB8AC3E}">
        <p14:creationId xmlns:p14="http://schemas.microsoft.com/office/powerpoint/2010/main" val="1118252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p:nvPr>
        </p:nvSpPr>
        <p:spPr>
          <a:xfrm>
            <a:off x="5903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p>
            <a:fld id="{764EB0BD-627D-4592-8C4C-7D169C405AB9}" type="datetime1">
              <a:rPr lang="fr-FR" smtClean="0"/>
              <a:t>29/09/2022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p>
            <a:fld id="{975A587B-5814-4D9B-9598-FE9CB954CB01}" type="slidenum">
              <a:rPr lang="fr-FR" smtClean="0"/>
              <a:t>‹N°›</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6765131" y="1814400"/>
            <a:ext cx="4625193" cy="3960000"/>
          </a:xfrm>
        </p:spPr>
        <p:txBody>
          <a:bodyPr/>
          <a:lstStyle>
            <a:lvl1pPr>
              <a:defRPr sz="1400"/>
            </a:lvl1pPr>
            <a:lvl2pPr>
              <a:buClr>
                <a:schemeClr val="tx1"/>
              </a:buClr>
              <a:defRPr sz="1400"/>
            </a:lvl2pPr>
            <a:lvl3pPr>
              <a:spcBef>
                <a:spcPts val="300"/>
              </a:spcBef>
              <a:defRPr sz="1400"/>
            </a:lvl3pPr>
            <a:lvl4pPr>
              <a:spcBef>
                <a:spcPts val="300"/>
              </a:spcBef>
              <a:defRPr sz="1400"/>
            </a:lvl4pPr>
            <a:lvl5pPr>
              <a:spcBef>
                <a:spcPts val="300"/>
              </a:spcBef>
              <a:defRPr sz="14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12" name="Espace réservé pour une image  2">
            <a:extLst>
              <a:ext uri="{FF2B5EF4-FFF2-40B4-BE49-F238E27FC236}">
                <a16:creationId xmlns:a16="http://schemas.microsoft.com/office/drawing/2014/main" id="{9244C946-C589-4599-A34B-208F47A016BA}"/>
              </a:ext>
            </a:extLst>
          </p:cNvPr>
          <p:cNvSpPr>
            <a:spLocks noGrp="1"/>
          </p:cNvSpPr>
          <p:nvPr>
            <p:ph type="pic" idx="14"/>
          </p:nvPr>
        </p:nvSpPr>
        <p:spPr>
          <a:xfrm>
            <a:off x="684000" y="1938338"/>
            <a:ext cx="5952544" cy="4226400"/>
          </a:xfrm>
          <a:solidFill>
            <a:schemeClr val="accent1">
              <a:lumMod val="20000"/>
              <a:lumOff val="80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Tree>
    <p:extLst>
      <p:ext uri="{BB962C8B-B14F-4D97-AF65-F5344CB8AC3E}">
        <p14:creationId xmlns:p14="http://schemas.microsoft.com/office/powerpoint/2010/main" val="707782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e + photo ">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p:nvPr>
        </p:nvSpPr>
        <p:spPr>
          <a:xfrm>
            <a:off x="5914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p>
            <a:fld id="{C8ED9BC7-95F3-42BA-A494-08EA2194295F}" type="datetime1">
              <a:rPr lang="fr-FR" smtClean="0"/>
              <a:t>29/09/2022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p>
            <a:fld id="{975A587B-5814-4D9B-9598-FE9CB954CB01}" type="slidenum">
              <a:rPr lang="fr-FR" smtClean="0"/>
              <a:t>‹N°›</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590324" y="1814400"/>
            <a:ext cx="4625193" cy="3960000"/>
          </a:xfrm>
        </p:spPr>
        <p:txBody>
          <a:bodyPr/>
          <a:lstStyle>
            <a:lvl1pPr>
              <a:defRPr sz="1400"/>
            </a:lvl1pPr>
            <a:lvl2pPr>
              <a:buClr>
                <a:schemeClr val="tx1"/>
              </a:buClr>
              <a:defRPr sz="1400"/>
            </a:lvl2pPr>
            <a:lvl3pPr>
              <a:spcBef>
                <a:spcPts val="300"/>
              </a:spcBef>
              <a:defRPr sz="1400"/>
            </a:lvl3pPr>
            <a:lvl4pPr>
              <a:spcBef>
                <a:spcPts val="300"/>
              </a:spcBef>
              <a:defRPr sz="1400"/>
            </a:lvl4pPr>
            <a:lvl5pPr>
              <a:spcBef>
                <a:spcPts val="300"/>
              </a:spcBef>
              <a:defRPr sz="14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12" name="Espace réservé pour une image  2">
            <a:extLst>
              <a:ext uri="{FF2B5EF4-FFF2-40B4-BE49-F238E27FC236}">
                <a16:creationId xmlns:a16="http://schemas.microsoft.com/office/drawing/2014/main" id="{9244C946-C589-4599-A34B-208F47A016BA}"/>
              </a:ext>
            </a:extLst>
          </p:cNvPr>
          <p:cNvSpPr>
            <a:spLocks noGrp="1"/>
          </p:cNvSpPr>
          <p:nvPr>
            <p:ph type="pic" idx="14"/>
          </p:nvPr>
        </p:nvSpPr>
        <p:spPr>
          <a:xfrm>
            <a:off x="5750719" y="1911943"/>
            <a:ext cx="5760000" cy="4252795"/>
          </a:xfrm>
          <a:solidFill>
            <a:schemeClr val="accent1">
              <a:lumMod val="20000"/>
              <a:lumOff val="80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Tree>
    <p:extLst>
      <p:ext uri="{BB962C8B-B14F-4D97-AF65-F5344CB8AC3E}">
        <p14:creationId xmlns:p14="http://schemas.microsoft.com/office/powerpoint/2010/main" val="666520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e + graphiqu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p:nvPr>
        </p:nvSpPr>
        <p:spPr>
          <a:xfrm>
            <a:off x="5914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p>
            <a:fld id="{A3D57D1E-2A74-4A75-977A-632BA2507A5A}" type="datetime1">
              <a:rPr lang="fr-FR" smtClean="0"/>
              <a:t>29/09/2022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p>
            <a:fld id="{975A587B-5814-4D9B-9598-FE9CB954CB01}" type="slidenum">
              <a:rPr lang="fr-FR" smtClean="0"/>
              <a:t>‹N°›</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590324" y="1814400"/>
            <a:ext cx="6840000" cy="3960000"/>
          </a:xfrm>
        </p:spPr>
        <p:txBody>
          <a:bodyPr/>
          <a:lstStyle>
            <a:lvl1pPr>
              <a:defRPr sz="1400"/>
            </a:lvl1pPr>
            <a:lvl2pPr>
              <a:buClr>
                <a:schemeClr val="tx1"/>
              </a:buClr>
              <a:defRPr sz="1400"/>
            </a:lvl2pPr>
            <a:lvl3pPr>
              <a:spcBef>
                <a:spcPts val="300"/>
              </a:spcBef>
              <a:defRPr sz="1400"/>
            </a:lvl3pPr>
            <a:lvl4pPr>
              <a:spcBef>
                <a:spcPts val="300"/>
              </a:spcBef>
              <a:defRPr sz="1400"/>
            </a:lvl4pPr>
            <a:lvl5pPr>
              <a:spcBef>
                <a:spcPts val="300"/>
              </a:spcBef>
              <a:defRPr sz="14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4" name="Espace réservé du graphique 3">
            <a:extLst>
              <a:ext uri="{FF2B5EF4-FFF2-40B4-BE49-F238E27FC236}">
                <a16:creationId xmlns:a16="http://schemas.microsoft.com/office/drawing/2014/main" id="{624FC36B-7B77-472F-B353-E017AF192473}"/>
              </a:ext>
            </a:extLst>
          </p:cNvPr>
          <p:cNvSpPr>
            <a:spLocks noGrp="1"/>
          </p:cNvSpPr>
          <p:nvPr>
            <p:ph type="chart" sz="quarter" idx="14"/>
          </p:nvPr>
        </p:nvSpPr>
        <p:spPr>
          <a:xfrm>
            <a:off x="7719373" y="1814400"/>
            <a:ext cx="3780000" cy="3959225"/>
          </a:xfrm>
          <a:solidFill>
            <a:schemeClr val="accent1">
              <a:lumMod val="20000"/>
              <a:lumOff val="80000"/>
            </a:schemeClr>
          </a:solidFill>
        </p:spPr>
        <p:txBody>
          <a:bodyPr/>
          <a:lstStyle/>
          <a:p>
            <a:endParaRPr lang="fr-FR" dirty="0"/>
          </a:p>
        </p:txBody>
      </p:sp>
    </p:spTree>
    <p:extLst>
      <p:ext uri="{BB962C8B-B14F-4D97-AF65-F5344CB8AC3E}">
        <p14:creationId xmlns:p14="http://schemas.microsoft.com/office/powerpoint/2010/main" val="3201283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que + text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p:nvPr>
        </p:nvSpPr>
        <p:spPr>
          <a:xfrm>
            <a:off x="5914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p>
            <a:fld id="{CF56DF6B-4074-42CE-857E-704A502992F4}" type="datetime1">
              <a:rPr lang="fr-FR" smtClean="0"/>
              <a:t>29/09/2022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p>
            <a:fld id="{975A587B-5814-4D9B-9598-FE9CB954CB01}" type="slidenum">
              <a:rPr lang="fr-FR" smtClean="0"/>
              <a:t>‹N°›</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5871777" y="1814400"/>
            <a:ext cx="5627596" cy="3960000"/>
          </a:xfrm>
        </p:spPr>
        <p:txBody>
          <a:bodyPr/>
          <a:lstStyle>
            <a:lvl1pPr>
              <a:defRPr sz="1400"/>
            </a:lvl1pPr>
            <a:lvl2pPr>
              <a:buClr>
                <a:schemeClr val="tx2"/>
              </a:buClr>
              <a:defRPr sz="1400"/>
            </a:lvl2pPr>
            <a:lvl3pPr>
              <a:spcBef>
                <a:spcPts val="300"/>
              </a:spcBef>
              <a:defRPr sz="1400"/>
            </a:lvl3pPr>
            <a:lvl4pPr>
              <a:spcBef>
                <a:spcPts val="300"/>
              </a:spcBef>
              <a:defRPr sz="1400"/>
            </a:lvl4pPr>
            <a:lvl5pPr>
              <a:spcBef>
                <a:spcPts val="300"/>
              </a:spcBef>
              <a:defRPr sz="14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4" name="Espace réservé du graphique 3">
            <a:extLst>
              <a:ext uri="{FF2B5EF4-FFF2-40B4-BE49-F238E27FC236}">
                <a16:creationId xmlns:a16="http://schemas.microsoft.com/office/drawing/2014/main" id="{624FC36B-7B77-472F-B353-E017AF192473}"/>
              </a:ext>
            </a:extLst>
          </p:cNvPr>
          <p:cNvSpPr>
            <a:spLocks noGrp="1"/>
          </p:cNvSpPr>
          <p:nvPr>
            <p:ph type="chart" sz="quarter" idx="14"/>
          </p:nvPr>
        </p:nvSpPr>
        <p:spPr>
          <a:xfrm>
            <a:off x="590324" y="1814400"/>
            <a:ext cx="4004536" cy="3959225"/>
          </a:xfrm>
          <a:solidFill>
            <a:schemeClr val="accent1">
              <a:lumMod val="20000"/>
              <a:lumOff val="80000"/>
            </a:schemeClr>
          </a:solidFill>
        </p:spPr>
        <p:txBody>
          <a:bodyPr/>
          <a:lstStyle/>
          <a:p>
            <a:endParaRPr lang="fr-FR" dirty="0"/>
          </a:p>
        </p:txBody>
      </p:sp>
    </p:spTree>
    <p:extLst>
      <p:ext uri="{BB962C8B-B14F-4D97-AF65-F5344CB8AC3E}">
        <p14:creationId xmlns:p14="http://schemas.microsoft.com/office/powerpoint/2010/main" val="586903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 légend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p:nvPr>
        </p:nvSpPr>
        <p:spPr>
          <a:xfrm>
            <a:off x="5903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p>
            <a:fld id="{A0AB1A1C-E311-41D1-857A-8F14621B1BCD}" type="datetime1">
              <a:rPr lang="fr-FR" smtClean="0"/>
              <a:t>29/09/2022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p>
            <a:fld id="{975A587B-5814-4D9B-9598-FE9CB954CB01}" type="slidenum">
              <a:rPr lang="fr-FR" smtClean="0"/>
              <a:t>‹N°›</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8573927" y="1938338"/>
            <a:ext cx="2916000" cy="4090649"/>
          </a:xfrm>
        </p:spPr>
        <p:txBody>
          <a:bodyPr anchor="b"/>
          <a:lstStyle>
            <a:lvl1pPr>
              <a:lnSpc>
                <a:spcPct val="135000"/>
              </a:lnSpc>
              <a:defRPr sz="1200" i="1"/>
            </a:lvl1pPr>
            <a:lvl2pPr>
              <a:lnSpc>
                <a:spcPct val="135000"/>
              </a:lnSpc>
              <a:buClr>
                <a:schemeClr val="tx1"/>
              </a:buClr>
              <a:defRPr sz="1200"/>
            </a:lvl2pPr>
            <a:lvl3pPr>
              <a:lnSpc>
                <a:spcPct val="135000"/>
              </a:lnSpc>
              <a:spcBef>
                <a:spcPts val="300"/>
              </a:spcBef>
              <a:defRPr sz="1200"/>
            </a:lvl3pPr>
            <a:lvl4pPr>
              <a:lnSpc>
                <a:spcPct val="135000"/>
              </a:lnSpc>
              <a:spcBef>
                <a:spcPts val="300"/>
              </a:spcBef>
              <a:defRPr sz="1200"/>
            </a:lvl4pPr>
            <a:lvl5pPr>
              <a:lnSpc>
                <a:spcPct val="135000"/>
              </a:lnSpc>
              <a:spcBef>
                <a:spcPts val="300"/>
              </a:spcBef>
              <a:defRPr sz="1200"/>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
        <p:nvSpPr>
          <p:cNvPr id="12" name="Espace réservé pour une image  2">
            <a:extLst>
              <a:ext uri="{FF2B5EF4-FFF2-40B4-BE49-F238E27FC236}">
                <a16:creationId xmlns:a16="http://schemas.microsoft.com/office/drawing/2014/main" id="{9244C946-C589-4599-A34B-208F47A016BA}"/>
              </a:ext>
            </a:extLst>
          </p:cNvPr>
          <p:cNvSpPr>
            <a:spLocks noGrp="1"/>
          </p:cNvSpPr>
          <p:nvPr>
            <p:ph type="pic" idx="14"/>
          </p:nvPr>
        </p:nvSpPr>
        <p:spPr>
          <a:xfrm>
            <a:off x="684000" y="1938338"/>
            <a:ext cx="7758000" cy="4226400"/>
          </a:xfrm>
          <a:solidFill>
            <a:schemeClr val="accent1">
              <a:lumMod val="20000"/>
              <a:lumOff val="80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Tree>
    <p:extLst>
      <p:ext uri="{BB962C8B-B14F-4D97-AF65-F5344CB8AC3E}">
        <p14:creationId xmlns:p14="http://schemas.microsoft.com/office/powerpoint/2010/main" val="2144144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Fi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50C95A-056C-429F-A1B6-8B1CDC140D27}"/>
              </a:ext>
            </a:extLst>
          </p:cNvPr>
          <p:cNvSpPr>
            <a:spLocks noGrp="1"/>
          </p:cNvSpPr>
          <p:nvPr>
            <p:ph type="title"/>
          </p:nvPr>
        </p:nvSpPr>
        <p:spPr>
          <a:xfrm>
            <a:off x="593180" y="3233455"/>
            <a:ext cx="10912419" cy="1800000"/>
          </a:xfrm>
        </p:spPr>
        <p:txBody>
          <a:bodyPr anchor="ctr"/>
          <a:lstStyle>
            <a:lvl1pPr>
              <a:defRPr sz="3500"/>
            </a:lvl1pPr>
          </a:lstStyle>
          <a:p>
            <a:r>
              <a:rPr lang="fr-FR" smtClean="0"/>
              <a:t>Modifiez le style du titre</a:t>
            </a:r>
            <a:endParaRPr lang="fr-FR" dirty="0"/>
          </a:p>
        </p:txBody>
      </p:sp>
      <p:cxnSp>
        <p:nvCxnSpPr>
          <p:cNvPr id="8" name="Connecteur droit 7">
            <a:extLst>
              <a:ext uri="{FF2B5EF4-FFF2-40B4-BE49-F238E27FC236}">
                <a16:creationId xmlns:a16="http://schemas.microsoft.com/office/drawing/2014/main" id="{3F388440-4500-4C20-AC17-72F465DBE225}"/>
              </a:ext>
            </a:extLst>
          </p:cNvPr>
          <p:cNvCxnSpPr/>
          <p:nvPr userDrawn="1"/>
        </p:nvCxnSpPr>
        <p:spPr>
          <a:xfrm>
            <a:off x="684000" y="2043904"/>
            <a:ext cx="10821600" cy="0"/>
          </a:xfrm>
          <a:prstGeom prst="line">
            <a:avLst/>
          </a:prstGeom>
          <a:ln w="889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169A56B3-8EAD-4F3A-86F8-7C6D0F3CF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4800" y="307181"/>
            <a:ext cx="1623206" cy="1409700"/>
          </a:xfrm>
          <a:prstGeom prst="rect">
            <a:avLst/>
          </a:prstGeom>
        </p:spPr>
      </p:pic>
    </p:spTree>
    <p:extLst>
      <p:ext uri="{BB962C8B-B14F-4D97-AF65-F5344CB8AC3E}">
        <p14:creationId xmlns:p14="http://schemas.microsoft.com/office/powerpoint/2010/main" val="443037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verture avec photo">
    <p:spTree>
      <p:nvGrpSpPr>
        <p:cNvPr id="1" name=""/>
        <p:cNvGrpSpPr/>
        <p:nvPr/>
      </p:nvGrpSpPr>
      <p:grpSpPr>
        <a:xfrm>
          <a:off x="0" y="0"/>
          <a:ext cx="0" cy="0"/>
          <a:chOff x="0" y="0"/>
          <a:chExt cx="0" cy="0"/>
        </a:xfrm>
      </p:grpSpPr>
      <p:sp>
        <p:nvSpPr>
          <p:cNvPr id="21" name="Espace réservé pour une image  2">
            <a:extLst>
              <a:ext uri="{FF2B5EF4-FFF2-40B4-BE49-F238E27FC236}">
                <a16:creationId xmlns:a16="http://schemas.microsoft.com/office/drawing/2014/main" id="{A7CA01CA-E7C9-4000-B256-470DC3596DD7}"/>
              </a:ext>
            </a:extLst>
          </p:cNvPr>
          <p:cNvSpPr>
            <a:spLocks noGrp="1"/>
          </p:cNvSpPr>
          <p:nvPr>
            <p:ph type="pic" idx="13"/>
          </p:nvPr>
        </p:nvSpPr>
        <p:spPr>
          <a:xfrm>
            <a:off x="0" y="-1"/>
            <a:ext cx="12193200" cy="6858000"/>
          </a:xfrm>
          <a:solidFill>
            <a:schemeClr val="bg1">
              <a:lumMod val="95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2" name="Titre 1">
            <a:extLst>
              <a:ext uri="{FF2B5EF4-FFF2-40B4-BE49-F238E27FC236}">
                <a16:creationId xmlns:a16="http://schemas.microsoft.com/office/drawing/2014/main" id="{50C5EE01-F973-4120-91B8-34CAA765DBA3}"/>
              </a:ext>
            </a:extLst>
          </p:cNvPr>
          <p:cNvSpPr>
            <a:spLocks noGrp="1"/>
          </p:cNvSpPr>
          <p:nvPr>
            <p:ph type="ctrTitle"/>
          </p:nvPr>
        </p:nvSpPr>
        <p:spPr>
          <a:xfrm>
            <a:off x="596664" y="3129138"/>
            <a:ext cx="10800000" cy="1800000"/>
          </a:xfrm>
        </p:spPr>
        <p:txBody>
          <a:bodyPr anchor="t"/>
          <a:lstStyle>
            <a:lvl1pPr algn="l">
              <a:lnSpc>
                <a:spcPct val="115000"/>
              </a:lnSpc>
              <a:defRPr sz="3400">
                <a:solidFill>
                  <a:schemeClr val="bg1"/>
                </a:solidFill>
              </a:defRPr>
            </a:lvl1pPr>
          </a:lstStyle>
          <a:p>
            <a:r>
              <a:rPr lang="fr-FR" smtClean="0"/>
              <a:t>Modifiez le style du titre</a:t>
            </a:r>
            <a:endParaRPr lang="fr-FR" dirty="0"/>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p:nvPr>
        </p:nvSpPr>
        <p:spPr>
          <a:xfrm>
            <a:off x="596664" y="5051807"/>
            <a:ext cx="10800000" cy="720000"/>
          </a:xfrm>
        </p:spPr>
        <p:txBody>
          <a:bodyPr anchor="t"/>
          <a:lstStyle>
            <a:lvl1pPr marL="0" indent="0" algn="l">
              <a:lnSpc>
                <a:spcPct val="115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dirty="0"/>
          </a:p>
        </p:txBody>
      </p:sp>
    </p:spTree>
    <p:extLst>
      <p:ext uri="{BB962C8B-B14F-4D97-AF65-F5344CB8AC3E}">
        <p14:creationId xmlns:p14="http://schemas.microsoft.com/office/powerpoint/2010/main" val="36475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uverture avec fond blanc">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FBB1DE-C598-4A6D-8805-D938CF78ADD4}"/>
              </a:ext>
            </a:extLst>
          </p:cNvPr>
          <p:cNvSpPr/>
          <p:nvPr userDrawn="1"/>
        </p:nvSpPr>
        <p:spPr>
          <a:xfrm>
            <a:off x="684000" y="2049780"/>
            <a:ext cx="10821600" cy="4122000"/>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50C5EE01-F973-4120-91B8-34CAA765DBA3}"/>
              </a:ext>
            </a:extLst>
          </p:cNvPr>
          <p:cNvSpPr>
            <a:spLocks noGrp="1"/>
          </p:cNvSpPr>
          <p:nvPr>
            <p:ph type="ctrTitle"/>
          </p:nvPr>
        </p:nvSpPr>
        <p:spPr>
          <a:xfrm>
            <a:off x="1034814" y="3129138"/>
            <a:ext cx="10080000" cy="1800000"/>
          </a:xfrm>
        </p:spPr>
        <p:txBody>
          <a:bodyPr anchor="t"/>
          <a:lstStyle>
            <a:lvl1pPr algn="l">
              <a:lnSpc>
                <a:spcPct val="115000"/>
              </a:lnSpc>
              <a:defRPr sz="3400">
                <a:solidFill>
                  <a:schemeClr val="bg1"/>
                </a:solidFill>
              </a:defRPr>
            </a:lvl1pPr>
          </a:lstStyle>
          <a:p>
            <a:r>
              <a:rPr lang="fr-FR" smtClean="0"/>
              <a:t>Modifiez le style du titre</a:t>
            </a:r>
            <a:endParaRPr lang="fr-FR" dirty="0"/>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p:nvPr>
        </p:nvSpPr>
        <p:spPr>
          <a:xfrm>
            <a:off x="1034814" y="5051807"/>
            <a:ext cx="10080000" cy="720000"/>
          </a:xfrm>
        </p:spPr>
        <p:txBody>
          <a:bodyPr anchor="t"/>
          <a:lstStyle>
            <a:lvl1pPr marL="0" indent="0" algn="l">
              <a:lnSpc>
                <a:spcPct val="115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dirty="0"/>
          </a:p>
        </p:txBody>
      </p:sp>
      <p:sp>
        <p:nvSpPr>
          <p:cNvPr id="4" name="Espace réservé de la date 3">
            <a:extLst>
              <a:ext uri="{FF2B5EF4-FFF2-40B4-BE49-F238E27FC236}">
                <a16:creationId xmlns:a16="http://schemas.microsoft.com/office/drawing/2014/main" id="{E58594CA-3C40-4991-8A60-FEF72D3060D2}"/>
              </a:ext>
            </a:extLst>
          </p:cNvPr>
          <p:cNvSpPr>
            <a:spLocks noGrp="1"/>
          </p:cNvSpPr>
          <p:nvPr>
            <p:ph type="dt" sz="half" idx="10"/>
          </p:nvPr>
        </p:nvSpPr>
        <p:spPr/>
        <p:txBody>
          <a:bodyPr/>
          <a:lstStyle/>
          <a:p>
            <a:fld id="{4CA6E4E2-D3BB-4077-BC3D-A1CD795A3D6E}" type="datetime1">
              <a:rPr lang="fr-FR" smtClean="0"/>
              <a:t>29/09/2022</a:t>
            </a:fld>
            <a:endParaRPr lang="fr-FR"/>
          </a:p>
        </p:txBody>
      </p:sp>
      <p:sp>
        <p:nvSpPr>
          <p:cNvPr id="5" name="Espace réservé du pied de page 4">
            <a:extLst>
              <a:ext uri="{FF2B5EF4-FFF2-40B4-BE49-F238E27FC236}">
                <a16:creationId xmlns:a16="http://schemas.microsoft.com/office/drawing/2014/main" id="{31E3FFBA-D9C5-497E-9F7F-E80F568DF82D}"/>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6" name="Espace réservé du numéro de diapositive 5">
            <a:extLst>
              <a:ext uri="{FF2B5EF4-FFF2-40B4-BE49-F238E27FC236}">
                <a16:creationId xmlns:a16="http://schemas.microsoft.com/office/drawing/2014/main" id="{D0A242E9-AF65-4058-A143-829FD8A07777}"/>
              </a:ext>
            </a:extLst>
          </p:cNvPr>
          <p:cNvSpPr>
            <a:spLocks noGrp="1"/>
          </p:cNvSpPr>
          <p:nvPr>
            <p:ph type="sldNum" sz="quarter" idx="12"/>
          </p:nvPr>
        </p:nvSpPr>
        <p:spPr/>
        <p:txBody>
          <a:bodyPr/>
          <a:lstStyle/>
          <a:p>
            <a:fld id="{975A587B-5814-4D9B-9598-FE9CB954CB01}" type="slidenum">
              <a:rPr lang="fr-FR" smtClean="0"/>
              <a:t>‹N°›</a:t>
            </a:fld>
            <a:endParaRPr lang="fr-FR"/>
          </a:p>
        </p:txBody>
      </p:sp>
      <p:pic>
        <p:nvPicPr>
          <p:cNvPr id="18" name="Image 17">
            <a:extLst>
              <a:ext uri="{FF2B5EF4-FFF2-40B4-BE49-F238E27FC236}">
                <a16:creationId xmlns:a16="http://schemas.microsoft.com/office/drawing/2014/main" id="{3B06373D-E409-4968-8D09-4F76DAA501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4800" y="307181"/>
            <a:ext cx="1623206" cy="1409700"/>
          </a:xfrm>
          <a:prstGeom prst="rect">
            <a:avLst/>
          </a:prstGeom>
        </p:spPr>
      </p:pic>
    </p:spTree>
    <p:extLst>
      <p:ext uri="{BB962C8B-B14F-4D97-AF65-F5344CB8AC3E}">
        <p14:creationId xmlns:p14="http://schemas.microsoft.com/office/powerpoint/2010/main" val="197690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uverture avec fond blanc + photo">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76C2C82B-E95D-4A35-8039-E73BF518D7C9}"/>
              </a:ext>
            </a:extLst>
          </p:cNvPr>
          <p:cNvSpPr>
            <a:spLocks noGrp="1"/>
          </p:cNvSpPr>
          <p:nvPr>
            <p:ph type="pic" idx="13"/>
          </p:nvPr>
        </p:nvSpPr>
        <p:spPr>
          <a:xfrm>
            <a:off x="684000" y="2049780"/>
            <a:ext cx="10821600" cy="4122000"/>
          </a:xfrm>
          <a:solidFill>
            <a:schemeClr val="bg1">
              <a:lumMod val="95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2" name="Titre 1">
            <a:extLst>
              <a:ext uri="{FF2B5EF4-FFF2-40B4-BE49-F238E27FC236}">
                <a16:creationId xmlns:a16="http://schemas.microsoft.com/office/drawing/2014/main" id="{50C5EE01-F973-4120-91B8-34CAA765DBA3}"/>
              </a:ext>
            </a:extLst>
          </p:cNvPr>
          <p:cNvSpPr>
            <a:spLocks noGrp="1"/>
          </p:cNvSpPr>
          <p:nvPr>
            <p:ph type="ctrTitle"/>
          </p:nvPr>
        </p:nvSpPr>
        <p:spPr>
          <a:xfrm>
            <a:off x="1034814" y="3129138"/>
            <a:ext cx="10080000" cy="1800000"/>
          </a:xfrm>
        </p:spPr>
        <p:txBody>
          <a:bodyPr anchor="t"/>
          <a:lstStyle>
            <a:lvl1pPr algn="l">
              <a:lnSpc>
                <a:spcPct val="115000"/>
              </a:lnSpc>
              <a:defRPr sz="3400">
                <a:solidFill>
                  <a:schemeClr val="bg1"/>
                </a:solidFill>
              </a:defRPr>
            </a:lvl1pPr>
          </a:lstStyle>
          <a:p>
            <a:r>
              <a:rPr lang="fr-FR" smtClean="0"/>
              <a:t>Modifiez le style du titre</a:t>
            </a:r>
            <a:endParaRPr lang="fr-FR" dirty="0"/>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p:nvPr>
        </p:nvSpPr>
        <p:spPr>
          <a:xfrm>
            <a:off x="1034814" y="5051807"/>
            <a:ext cx="10080000" cy="720000"/>
          </a:xfrm>
        </p:spPr>
        <p:txBody>
          <a:bodyPr anchor="t"/>
          <a:lstStyle>
            <a:lvl1pPr marL="0" indent="0" algn="l">
              <a:lnSpc>
                <a:spcPct val="115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dirty="0"/>
          </a:p>
        </p:txBody>
      </p:sp>
      <p:sp>
        <p:nvSpPr>
          <p:cNvPr id="4" name="Espace réservé de la date 3">
            <a:extLst>
              <a:ext uri="{FF2B5EF4-FFF2-40B4-BE49-F238E27FC236}">
                <a16:creationId xmlns:a16="http://schemas.microsoft.com/office/drawing/2014/main" id="{E58594CA-3C40-4991-8A60-FEF72D3060D2}"/>
              </a:ext>
            </a:extLst>
          </p:cNvPr>
          <p:cNvSpPr>
            <a:spLocks noGrp="1"/>
          </p:cNvSpPr>
          <p:nvPr>
            <p:ph type="dt" sz="half" idx="10"/>
          </p:nvPr>
        </p:nvSpPr>
        <p:spPr/>
        <p:txBody>
          <a:bodyPr/>
          <a:lstStyle/>
          <a:p>
            <a:fld id="{55464C50-5EEB-4377-B82B-CE89787425D1}" type="datetime1">
              <a:rPr lang="fr-FR" smtClean="0"/>
              <a:t>29/09/2022</a:t>
            </a:fld>
            <a:endParaRPr lang="fr-FR"/>
          </a:p>
        </p:txBody>
      </p:sp>
      <p:sp>
        <p:nvSpPr>
          <p:cNvPr id="5" name="Espace réservé du pied de page 4">
            <a:extLst>
              <a:ext uri="{FF2B5EF4-FFF2-40B4-BE49-F238E27FC236}">
                <a16:creationId xmlns:a16="http://schemas.microsoft.com/office/drawing/2014/main" id="{31E3FFBA-D9C5-497E-9F7F-E80F568DF82D}"/>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6" name="Espace réservé du numéro de diapositive 5">
            <a:extLst>
              <a:ext uri="{FF2B5EF4-FFF2-40B4-BE49-F238E27FC236}">
                <a16:creationId xmlns:a16="http://schemas.microsoft.com/office/drawing/2014/main" id="{D0A242E9-AF65-4058-A143-829FD8A07777}"/>
              </a:ext>
            </a:extLst>
          </p:cNvPr>
          <p:cNvSpPr>
            <a:spLocks noGrp="1"/>
          </p:cNvSpPr>
          <p:nvPr>
            <p:ph type="sldNum" sz="quarter" idx="12"/>
          </p:nvPr>
        </p:nvSpPr>
        <p:spPr/>
        <p:txBody>
          <a:bodyPr/>
          <a:lstStyle/>
          <a:p>
            <a:fld id="{975A587B-5814-4D9B-9598-FE9CB954CB01}" type="slidenum">
              <a:rPr lang="fr-FR" smtClean="0"/>
              <a:t>‹N°›</a:t>
            </a:fld>
            <a:endParaRPr lang="fr-FR"/>
          </a:p>
        </p:txBody>
      </p:sp>
      <p:pic>
        <p:nvPicPr>
          <p:cNvPr id="9" name="Image 8">
            <a:extLst>
              <a:ext uri="{FF2B5EF4-FFF2-40B4-BE49-F238E27FC236}">
                <a16:creationId xmlns:a16="http://schemas.microsoft.com/office/drawing/2014/main" id="{8135F9C0-973F-420D-A7A2-E122081B7D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4800" y="307181"/>
            <a:ext cx="1623206" cy="1409700"/>
          </a:xfrm>
          <a:prstGeom prst="rect">
            <a:avLst/>
          </a:prstGeom>
        </p:spPr>
      </p:pic>
    </p:spTree>
    <p:extLst>
      <p:ext uri="{BB962C8B-B14F-4D97-AF65-F5344CB8AC3E}">
        <p14:creationId xmlns:p14="http://schemas.microsoft.com/office/powerpoint/2010/main" val="284789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3" name="Espace réservé du texte 1">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0231" y="1722433"/>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p>
            <a:fld id="{010C5433-B186-4925-8603-12A253E729E0}" type="datetime1">
              <a:rPr lang="fr-FR" smtClean="0"/>
              <a:t>29/09/2022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p>
            <a:fld id="{975A587B-5814-4D9B-9598-FE9CB954CB01}" type="slidenum">
              <a:rPr lang="fr-FR" smtClean="0"/>
              <a:t>‹N°›</a:t>
            </a:fld>
            <a:endParaRPr lang="fr-FR"/>
          </a:p>
        </p:txBody>
      </p:sp>
      <p:sp>
        <p:nvSpPr>
          <p:cNvPr id="4" name="Titre 3">
            <a:extLst>
              <a:ext uri="{FF2B5EF4-FFF2-40B4-BE49-F238E27FC236}">
                <a16:creationId xmlns:a16="http://schemas.microsoft.com/office/drawing/2014/main" id="{180F2F98-BBD9-47DE-A62F-B4E02FBAA56B}"/>
              </a:ext>
            </a:extLst>
          </p:cNvPr>
          <p:cNvSpPr>
            <a:spLocks noGrp="1"/>
          </p:cNvSpPr>
          <p:nvPr>
            <p:ph type="title"/>
          </p:nvPr>
        </p:nvSpPr>
        <p:spPr/>
        <p:txBody>
          <a:bodyPr/>
          <a:lstStyle/>
          <a:p>
            <a:r>
              <a:rPr lang="fr-FR" smtClean="0"/>
              <a:t>Modifiez le style du titre</a:t>
            </a:r>
            <a:endParaRPr lang="fr-FR"/>
          </a:p>
        </p:txBody>
      </p:sp>
      <p:sp>
        <p:nvSpPr>
          <p:cNvPr id="23" name="Espace réservé du texte 2">
            <a:extLst>
              <a:ext uri="{FF2B5EF4-FFF2-40B4-BE49-F238E27FC236}">
                <a16:creationId xmlns:a16="http://schemas.microsoft.com/office/drawing/2014/main" id="{4807FE6C-2700-4312-B656-5D27E1B8FE31}"/>
              </a:ext>
            </a:extLst>
          </p:cNvPr>
          <p:cNvSpPr>
            <a:spLocks noGrp="1"/>
          </p:cNvSpPr>
          <p:nvPr>
            <p:ph type="body" sz="quarter" idx="13"/>
          </p:nvPr>
        </p:nvSpPr>
        <p:spPr>
          <a:xfrm>
            <a:off x="1590677" y="1906528"/>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4" name="Espace réservé du texte 1">
            <a:extLst>
              <a:ext uri="{FF2B5EF4-FFF2-40B4-BE49-F238E27FC236}">
                <a16:creationId xmlns:a16="http://schemas.microsoft.com/office/drawing/2014/main" id="{A6981A8F-77C7-411B-AAED-B9A79088774E}"/>
              </a:ext>
            </a:extLst>
          </p:cNvPr>
          <p:cNvSpPr>
            <a:spLocks noGrp="1"/>
          </p:cNvSpPr>
          <p:nvPr>
            <p:ph type="body" idx="14" hasCustomPrompt="1"/>
          </p:nvPr>
        </p:nvSpPr>
        <p:spPr>
          <a:xfrm>
            <a:off x="4335554" y="1722433"/>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02</a:t>
            </a:r>
          </a:p>
        </p:txBody>
      </p:sp>
      <p:sp>
        <p:nvSpPr>
          <p:cNvPr id="25" name="Espace réservé du texte 2">
            <a:extLst>
              <a:ext uri="{FF2B5EF4-FFF2-40B4-BE49-F238E27FC236}">
                <a16:creationId xmlns:a16="http://schemas.microsoft.com/office/drawing/2014/main" id="{843578C5-E261-4DCD-96E3-E1231B8E5193}"/>
              </a:ext>
            </a:extLst>
          </p:cNvPr>
          <p:cNvSpPr>
            <a:spLocks noGrp="1"/>
          </p:cNvSpPr>
          <p:nvPr>
            <p:ph type="body" sz="quarter" idx="15"/>
          </p:nvPr>
        </p:nvSpPr>
        <p:spPr>
          <a:xfrm>
            <a:off x="5346000" y="1906528"/>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6" name="Espace réservé du texte 1">
            <a:extLst>
              <a:ext uri="{FF2B5EF4-FFF2-40B4-BE49-F238E27FC236}">
                <a16:creationId xmlns:a16="http://schemas.microsoft.com/office/drawing/2014/main" id="{F77A9180-B139-47B4-AD37-6C7C80D2A8E3}"/>
              </a:ext>
            </a:extLst>
          </p:cNvPr>
          <p:cNvSpPr>
            <a:spLocks noGrp="1"/>
          </p:cNvSpPr>
          <p:nvPr>
            <p:ph type="body" idx="16" hasCustomPrompt="1"/>
          </p:nvPr>
        </p:nvSpPr>
        <p:spPr>
          <a:xfrm>
            <a:off x="8097855" y="1722433"/>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03</a:t>
            </a:r>
          </a:p>
        </p:txBody>
      </p:sp>
      <p:sp>
        <p:nvSpPr>
          <p:cNvPr id="27" name="Espace réservé du texte 2">
            <a:extLst>
              <a:ext uri="{FF2B5EF4-FFF2-40B4-BE49-F238E27FC236}">
                <a16:creationId xmlns:a16="http://schemas.microsoft.com/office/drawing/2014/main" id="{128E1425-609B-454E-B008-1ECCD3D43774}"/>
              </a:ext>
            </a:extLst>
          </p:cNvPr>
          <p:cNvSpPr>
            <a:spLocks noGrp="1"/>
          </p:cNvSpPr>
          <p:nvPr>
            <p:ph type="body" sz="quarter" idx="17"/>
          </p:nvPr>
        </p:nvSpPr>
        <p:spPr>
          <a:xfrm>
            <a:off x="9108301" y="1906528"/>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28" name="Espace réservé du texte 1">
            <a:extLst>
              <a:ext uri="{FF2B5EF4-FFF2-40B4-BE49-F238E27FC236}">
                <a16:creationId xmlns:a16="http://schemas.microsoft.com/office/drawing/2014/main" id="{15B11B44-A2CD-4B94-8ED3-2E10AB80EE5B}"/>
              </a:ext>
            </a:extLst>
          </p:cNvPr>
          <p:cNvSpPr>
            <a:spLocks noGrp="1"/>
          </p:cNvSpPr>
          <p:nvPr>
            <p:ph type="body" idx="18" hasCustomPrompt="1"/>
          </p:nvPr>
        </p:nvSpPr>
        <p:spPr>
          <a:xfrm>
            <a:off x="580231" y="3327868"/>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04</a:t>
            </a:r>
          </a:p>
        </p:txBody>
      </p:sp>
      <p:sp>
        <p:nvSpPr>
          <p:cNvPr id="29" name="Espace réservé du texte 2">
            <a:extLst>
              <a:ext uri="{FF2B5EF4-FFF2-40B4-BE49-F238E27FC236}">
                <a16:creationId xmlns:a16="http://schemas.microsoft.com/office/drawing/2014/main" id="{17F534A3-63A0-48F3-B4C0-880990E4196C}"/>
              </a:ext>
            </a:extLst>
          </p:cNvPr>
          <p:cNvSpPr>
            <a:spLocks noGrp="1"/>
          </p:cNvSpPr>
          <p:nvPr>
            <p:ph type="body" sz="quarter" idx="19"/>
          </p:nvPr>
        </p:nvSpPr>
        <p:spPr>
          <a:xfrm>
            <a:off x="1590677" y="3511963"/>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30" name="Espace réservé du texte 1">
            <a:extLst>
              <a:ext uri="{FF2B5EF4-FFF2-40B4-BE49-F238E27FC236}">
                <a16:creationId xmlns:a16="http://schemas.microsoft.com/office/drawing/2014/main" id="{5F450093-699E-4314-94A2-1BABC6A0C0E4}"/>
              </a:ext>
            </a:extLst>
          </p:cNvPr>
          <p:cNvSpPr>
            <a:spLocks noGrp="1"/>
          </p:cNvSpPr>
          <p:nvPr>
            <p:ph type="body" idx="20" hasCustomPrompt="1"/>
          </p:nvPr>
        </p:nvSpPr>
        <p:spPr>
          <a:xfrm>
            <a:off x="4335554" y="3327868"/>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05</a:t>
            </a:r>
          </a:p>
        </p:txBody>
      </p:sp>
      <p:sp>
        <p:nvSpPr>
          <p:cNvPr id="31" name="Espace réservé du texte 2">
            <a:extLst>
              <a:ext uri="{FF2B5EF4-FFF2-40B4-BE49-F238E27FC236}">
                <a16:creationId xmlns:a16="http://schemas.microsoft.com/office/drawing/2014/main" id="{4F2A0D90-060C-47C3-9DC7-957B9D56ACBC}"/>
              </a:ext>
            </a:extLst>
          </p:cNvPr>
          <p:cNvSpPr>
            <a:spLocks noGrp="1"/>
          </p:cNvSpPr>
          <p:nvPr>
            <p:ph type="body" sz="quarter" idx="21"/>
          </p:nvPr>
        </p:nvSpPr>
        <p:spPr>
          <a:xfrm>
            <a:off x="5346000" y="3511963"/>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
        <p:nvSpPr>
          <p:cNvPr id="32" name="Espace réservé du texte 1">
            <a:extLst>
              <a:ext uri="{FF2B5EF4-FFF2-40B4-BE49-F238E27FC236}">
                <a16:creationId xmlns:a16="http://schemas.microsoft.com/office/drawing/2014/main" id="{BD6AAA97-755D-40DC-9159-3AF393AA2BEC}"/>
              </a:ext>
            </a:extLst>
          </p:cNvPr>
          <p:cNvSpPr>
            <a:spLocks noGrp="1"/>
          </p:cNvSpPr>
          <p:nvPr>
            <p:ph type="body" idx="22" hasCustomPrompt="1"/>
          </p:nvPr>
        </p:nvSpPr>
        <p:spPr>
          <a:xfrm>
            <a:off x="8097855" y="3327868"/>
            <a:ext cx="1260000" cy="900000"/>
          </a:xfrm>
        </p:spPr>
        <p:txBody>
          <a:bodyPr anchor="t"/>
          <a:lstStyle>
            <a:lvl1pPr marL="0" indent="0" algn="l">
              <a:buNone/>
              <a:defRPr sz="52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06</a:t>
            </a:r>
          </a:p>
        </p:txBody>
      </p:sp>
      <p:sp>
        <p:nvSpPr>
          <p:cNvPr id="33" name="Espace réservé du texte 2">
            <a:extLst>
              <a:ext uri="{FF2B5EF4-FFF2-40B4-BE49-F238E27FC236}">
                <a16:creationId xmlns:a16="http://schemas.microsoft.com/office/drawing/2014/main" id="{F6AA69BB-FE81-47A7-9178-8F577AA2B66B}"/>
              </a:ext>
            </a:extLst>
          </p:cNvPr>
          <p:cNvSpPr>
            <a:spLocks noGrp="1"/>
          </p:cNvSpPr>
          <p:nvPr>
            <p:ph type="body" sz="quarter" idx="23"/>
          </p:nvPr>
        </p:nvSpPr>
        <p:spPr>
          <a:xfrm>
            <a:off x="9108301" y="3511963"/>
            <a:ext cx="2700000" cy="1620000"/>
          </a:xfrm>
        </p:spPr>
        <p:txBody>
          <a:bodyPr/>
          <a:lstStyle>
            <a:lvl1pPr>
              <a:defRPr sz="2000" b="1">
                <a:solidFill>
                  <a:schemeClr val="tx1"/>
                </a:solidFill>
              </a:defRPr>
            </a:lvl1pPr>
            <a:lvl2pPr marL="0" indent="0">
              <a:lnSpc>
                <a:spcPct val="100000"/>
              </a:lnSpc>
              <a:spcBef>
                <a:spcPts val="600"/>
              </a:spcBef>
              <a:buNone/>
              <a:defRPr sz="1300" b="0"/>
            </a:lvl2pPr>
          </a:lstStyle>
          <a:p>
            <a:pPr lvl="0"/>
            <a:r>
              <a:rPr lang="fr-FR" smtClean="0"/>
              <a:t>Modifiez les styles du texte du masque</a:t>
            </a:r>
          </a:p>
        </p:txBody>
      </p:sp>
    </p:spTree>
    <p:extLst>
      <p:ext uri="{BB962C8B-B14F-4D97-AF65-F5344CB8AC3E}">
        <p14:creationId xmlns:p14="http://schemas.microsoft.com/office/powerpoint/2010/main" val="4138274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AF3649C-A6A2-4932-971F-273CC2D59810}"/>
              </a:ext>
            </a:extLst>
          </p:cNvPr>
          <p:cNvSpPr>
            <a:spLocks noGrp="1"/>
          </p:cNvSpPr>
          <p:nvPr>
            <p:ph type="dt" sz="half" idx="10"/>
          </p:nvPr>
        </p:nvSpPr>
        <p:spPr/>
        <p:txBody>
          <a:bodyPr/>
          <a:lstStyle/>
          <a:p>
            <a:fld id="{3CB00B3F-E5EF-4C9B-BF18-A3EB9E53E752}" type="datetime1">
              <a:rPr lang="fr-FR" smtClean="0"/>
              <a:t>29/09/2022</a:t>
            </a:fld>
            <a:endParaRPr lang="fr-FR"/>
          </a:p>
        </p:txBody>
      </p:sp>
      <p:sp>
        <p:nvSpPr>
          <p:cNvPr id="3" name="Espace réservé du pied de page 2">
            <a:extLst>
              <a:ext uri="{FF2B5EF4-FFF2-40B4-BE49-F238E27FC236}">
                <a16:creationId xmlns:a16="http://schemas.microsoft.com/office/drawing/2014/main" id="{E236DDAC-B829-4304-A376-22AAEAADD6A9}"/>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4" name="Espace réservé du numéro de diapositive 3">
            <a:extLst>
              <a:ext uri="{FF2B5EF4-FFF2-40B4-BE49-F238E27FC236}">
                <a16:creationId xmlns:a16="http://schemas.microsoft.com/office/drawing/2014/main" id="{81E28BE3-7450-424D-94C0-927601716AF2}"/>
              </a:ext>
            </a:extLst>
          </p:cNvPr>
          <p:cNvSpPr>
            <a:spLocks noGrp="1"/>
          </p:cNvSpPr>
          <p:nvPr>
            <p:ph type="sldNum" sz="quarter" idx="12"/>
          </p:nvPr>
        </p:nvSpPr>
        <p:spPr/>
        <p:txBody>
          <a:bodyPr/>
          <a:lstStyle/>
          <a:p>
            <a:fld id="{975A587B-5814-4D9B-9598-FE9CB954CB01}" type="slidenum">
              <a:rPr lang="fr-FR" smtClean="0"/>
              <a:t>‹N°›</a:t>
            </a:fld>
            <a:endParaRPr lang="fr-FR"/>
          </a:p>
        </p:txBody>
      </p:sp>
      <p:sp>
        <p:nvSpPr>
          <p:cNvPr id="7" name="Espace réservé pour une image  2">
            <a:extLst>
              <a:ext uri="{FF2B5EF4-FFF2-40B4-BE49-F238E27FC236}">
                <a16:creationId xmlns:a16="http://schemas.microsoft.com/office/drawing/2014/main" id="{CE97E421-9E9C-4E00-98BD-C089CD74EB4D}"/>
              </a:ext>
            </a:extLst>
          </p:cNvPr>
          <p:cNvSpPr>
            <a:spLocks noGrp="1"/>
          </p:cNvSpPr>
          <p:nvPr>
            <p:ph type="pic" idx="1"/>
          </p:nvPr>
        </p:nvSpPr>
        <p:spPr>
          <a:xfrm>
            <a:off x="684000" y="683999"/>
            <a:ext cx="10825200" cy="5490000"/>
          </a:xfrm>
          <a:solidFill>
            <a:schemeClr val="bg1">
              <a:lumMod val="95000"/>
            </a:schemeClr>
          </a:solidFill>
        </p:spPr>
        <p:txBody>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Tree>
    <p:extLst>
      <p:ext uri="{BB962C8B-B14F-4D97-AF65-F5344CB8AC3E}">
        <p14:creationId xmlns:p14="http://schemas.microsoft.com/office/powerpoint/2010/main" val="1826422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Fi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50C95A-056C-429F-A1B6-8B1CDC140D27}"/>
              </a:ext>
            </a:extLst>
          </p:cNvPr>
          <p:cNvSpPr>
            <a:spLocks noGrp="1"/>
          </p:cNvSpPr>
          <p:nvPr>
            <p:ph type="title"/>
          </p:nvPr>
        </p:nvSpPr>
        <p:spPr>
          <a:xfrm>
            <a:off x="593180" y="3233455"/>
            <a:ext cx="10912419" cy="1800000"/>
          </a:xfrm>
        </p:spPr>
        <p:txBody>
          <a:bodyPr anchor="ctr"/>
          <a:lstStyle>
            <a:lvl1pPr>
              <a:defRPr sz="3500"/>
            </a:lvl1pPr>
          </a:lstStyle>
          <a:p>
            <a:r>
              <a:rPr lang="fr-FR" smtClean="0"/>
              <a:t>Modifiez le style du titre</a:t>
            </a:r>
            <a:endParaRPr lang="fr-FR" dirty="0"/>
          </a:p>
        </p:txBody>
      </p:sp>
      <p:cxnSp>
        <p:nvCxnSpPr>
          <p:cNvPr id="8" name="Connecteur droit 7">
            <a:extLst>
              <a:ext uri="{FF2B5EF4-FFF2-40B4-BE49-F238E27FC236}">
                <a16:creationId xmlns:a16="http://schemas.microsoft.com/office/drawing/2014/main" id="{3F388440-4500-4C20-AC17-72F465DBE225}"/>
              </a:ext>
            </a:extLst>
          </p:cNvPr>
          <p:cNvCxnSpPr/>
          <p:nvPr userDrawn="1"/>
        </p:nvCxnSpPr>
        <p:spPr>
          <a:xfrm>
            <a:off x="684000" y="2043904"/>
            <a:ext cx="10821600" cy="0"/>
          </a:xfrm>
          <a:prstGeom prst="line">
            <a:avLst/>
          </a:prstGeom>
          <a:ln w="889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169A56B3-8EAD-4F3A-86F8-7C6D0F3CF6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4800" y="307181"/>
            <a:ext cx="1623206" cy="1409700"/>
          </a:xfrm>
          <a:prstGeom prst="rect">
            <a:avLst/>
          </a:prstGeom>
        </p:spPr>
      </p:pic>
    </p:spTree>
    <p:extLst>
      <p:ext uri="{BB962C8B-B14F-4D97-AF65-F5344CB8AC3E}">
        <p14:creationId xmlns:p14="http://schemas.microsoft.com/office/powerpoint/2010/main" val="3520424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uverture avec fond bleu anthracit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450079" y="1795927"/>
            <a:ext cx="4320000" cy="3240000"/>
          </a:xfrm>
        </p:spPr>
        <p:txBody>
          <a:bodyPr anchor="t"/>
          <a:lstStyle>
            <a:lvl1pPr algn="l">
              <a:lnSpc>
                <a:spcPct val="115000"/>
              </a:lnSpc>
              <a:defRPr sz="20000">
                <a:solidFill>
                  <a:schemeClr val="tx1"/>
                </a:solidFill>
              </a:defRPr>
            </a:lvl1pPr>
          </a:lstStyle>
          <a:p>
            <a:r>
              <a:rPr lang="fr-FR" dirty="0"/>
              <a:t>01</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p:nvPr>
        </p:nvSpPr>
        <p:spPr>
          <a:xfrm>
            <a:off x="4473146" y="2526858"/>
            <a:ext cx="7236872" cy="1440000"/>
          </a:xfrm>
        </p:spPr>
        <p:txBody>
          <a:bodyPr anchor="t"/>
          <a:lstStyle>
            <a:lvl1pPr marL="0" indent="0" algn="l">
              <a:lnSpc>
                <a:spcPct val="135000"/>
              </a:lnSpc>
              <a:buNone/>
              <a:defRPr sz="29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12" name="Espace réservé du texte 2">
            <a:extLst>
              <a:ext uri="{FF2B5EF4-FFF2-40B4-BE49-F238E27FC236}">
                <a16:creationId xmlns:a16="http://schemas.microsoft.com/office/drawing/2014/main" id="{1804ABAE-D1B5-49C1-BC81-DA26BA538614}"/>
              </a:ext>
            </a:extLst>
          </p:cNvPr>
          <p:cNvSpPr>
            <a:spLocks noGrp="1"/>
          </p:cNvSpPr>
          <p:nvPr>
            <p:ph type="body" idx="13"/>
          </p:nvPr>
        </p:nvSpPr>
        <p:spPr>
          <a:xfrm>
            <a:off x="4473145" y="4126553"/>
            <a:ext cx="7236872" cy="72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Tree>
    <p:extLst>
      <p:ext uri="{BB962C8B-B14F-4D97-AF65-F5344CB8AC3E}">
        <p14:creationId xmlns:p14="http://schemas.microsoft.com/office/powerpoint/2010/main" val="1952311779"/>
      </p:ext>
    </p:extLst>
  </p:cSld>
  <p:clrMapOvr>
    <a:masterClrMapping/>
  </p:clrMapOvr>
  <p:extLst mod="1">
    <p:ext uri="{DCECCB84-F9BA-43D5-87BE-67443E8EF086}">
      <p15:sldGuideLst xmlns:p15="http://schemas.microsoft.com/office/powerpoint/2012/main">
        <p15:guide id="1" orient="horz" pos="2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e">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p:nvPr>
        </p:nvSpPr>
        <p:spPr>
          <a:xfrm>
            <a:off x="590324" y="948136"/>
            <a:ext cx="10800000" cy="373459"/>
          </a:xfrm>
        </p:spPr>
        <p:txBody>
          <a:bodyPr anchor="b"/>
          <a:lstStyle>
            <a:lvl1pPr marL="0" indent="0">
              <a:buNone/>
              <a:defRPr sz="1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p>
            <a:fld id="{7A0E6FD9-6BEE-46F6-823C-B10F7E95688C}" type="datetime1">
              <a:rPr lang="fr-FR" smtClean="0"/>
              <a:t>29/09/2022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p>
            <a:r>
              <a:rPr lang="fr-FR" smtClean="0"/>
              <a:t>Ecole des Métiers de la Sécurité et de la Prévention- Septembre 2022</a:t>
            </a:r>
            <a:endParaRPr lang="fr-FR"/>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p>
            <a:fld id="{975A587B-5814-4D9B-9598-FE9CB954CB01}" type="slidenum">
              <a:rPr lang="fr-FR" smtClean="0"/>
              <a:t>‹N°›</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p:nvPr>
        </p:nvSpPr>
        <p:spPr>
          <a:xfrm>
            <a:off x="590324" y="1813717"/>
            <a:ext cx="10800000" cy="3960000"/>
          </a:xfrm>
        </p:spPr>
        <p:txBody>
          <a:bodyPr/>
          <a:lstStyle>
            <a:lvl1pPr>
              <a:lnSpc>
                <a:spcPct val="130000"/>
              </a:lnSpc>
              <a:defRPr sz="1400">
                <a:solidFill>
                  <a:schemeClr val="tx1"/>
                </a:solidFill>
              </a:defRPr>
            </a:lvl1pPr>
            <a:lvl2pPr marL="0" indent="179388">
              <a:lnSpc>
                <a:spcPct val="130000"/>
              </a:lnSpc>
              <a:buClr>
                <a:schemeClr val="tx1"/>
              </a:buClr>
              <a:defRPr sz="1400"/>
            </a:lvl2pPr>
            <a:lvl3pPr marL="216000" indent="109538">
              <a:lnSpc>
                <a:spcPct val="130000"/>
              </a:lnSpc>
              <a:spcBef>
                <a:spcPts val="300"/>
              </a:spcBef>
              <a:defRPr sz="1400">
                <a:solidFill>
                  <a:schemeClr val="tx1"/>
                </a:solidFill>
              </a:defRPr>
            </a:lvl3pPr>
            <a:lvl4pPr marL="360000" indent="126000">
              <a:lnSpc>
                <a:spcPct val="130000"/>
              </a:lnSpc>
              <a:spcBef>
                <a:spcPts val="300"/>
              </a:spcBef>
              <a:defRPr sz="1400">
                <a:solidFill>
                  <a:schemeClr val="tx1"/>
                </a:solidFill>
              </a:defRPr>
            </a:lvl4pPr>
            <a:lvl5pPr marL="360000" indent="0">
              <a:lnSpc>
                <a:spcPct val="130000"/>
              </a:lnSpc>
              <a:spcBef>
                <a:spcPts val="300"/>
              </a:spcBef>
              <a:defRPr sz="1400">
                <a:solidFill>
                  <a:schemeClr val="tx1"/>
                </a:solidFill>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Titre 9">
            <a:extLst>
              <a:ext uri="{FF2B5EF4-FFF2-40B4-BE49-F238E27FC236}">
                <a16:creationId xmlns:a16="http://schemas.microsoft.com/office/drawing/2014/main" id="{6F48ADC4-A9D9-4DF3-8EBA-2466D4BD9B4D}"/>
              </a:ext>
            </a:extLst>
          </p:cNvPr>
          <p:cNvSpPr>
            <a:spLocks noGrp="1"/>
          </p:cNvSpPr>
          <p:nvPr>
            <p:ph type="title"/>
          </p:nvPr>
        </p:nvSpPr>
        <p:spPr>
          <a:xfrm>
            <a:off x="590324" y="540541"/>
            <a:ext cx="10800000" cy="468000"/>
          </a:xfrm>
        </p:spPr>
        <p:txBody>
          <a:bodyPr/>
          <a:lstStyle>
            <a:lvl1pPr>
              <a:defRPr>
                <a:solidFill>
                  <a:schemeClr val="tx1"/>
                </a:solidFill>
              </a:defRPr>
            </a:lvl1pPr>
          </a:lstStyle>
          <a:p>
            <a:r>
              <a:rPr lang="fr-FR" dirty="0"/>
              <a:t>Modifiez le style du titre</a:t>
            </a:r>
          </a:p>
        </p:txBody>
      </p:sp>
    </p:spTree>
    <p:extLst>
      <p:ext uri="{BB962C8B-B14F-4D97-AF65-F5344CB8AC3E}">
        <p14:creationId xmlns:p14="http://schemas.microsoft.com/office/powerpoint/2010/main" val="3159349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jpeg"/><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BA114EBE-9190-4FA5-B6C9-1339DD9D096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57225" y="6250782"/>
            <a:ext cx="1302544" cy="372650"/>
          </a:xfrm>
          <a:prstGeom prst="rect">
            <a:avLst/>
          </a:prstGeom>
        </p:spPr>
      </p:pic>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590324" y="540541"/>
            <a:ext cx="10800000" cy="468000"/>
          </a:xfrm>
          <a:prstGeom prst="rect">
            <a:avLst/>
          </a:prstGeom>
        </p:spPr>
        <p:txBody>
          <a:bodyPr vert="horz" lIns="91440" tIns="45720" rIns="91440" bIns="45720" rtlCol="0" anchor="t">
            <a:noAutofit/>
          </a:bodyPr>
          <a:lstStyle/>
          <a:p>
            <a:r>
              <a:rPr lang="fr-FR" dirty="0"/>
              <a:t>Modifiez le style du titre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590550" y="1814400"/>
            <a:ext cx="10800000" cy="3960000"/>
          </a:xfrm>
          <a:prstGeom prst="rect">
            <a:avLst/>
          </a:prstGeom>
        </p:spPr>
        <p:txBody>
          <a:bodyPr vert="horz" lIns="91440" tIns="45720" rIns="91440" bIns="45720" rtlCol="0">
            <a:no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3699683" y="6371431"/>
            <a:ext cx="1440000" cy="252000"/>
          </a:xfrm>
          <a:prstGeom prst="rect">
            <a:avLst/>
          </a:prstGeom>
        </p:spPr>
        <p:txBody>
          <a:bodyPr vert="horz" lIns="91440" tIns="45720" rIns="91440" bIns="45720" rtlCol="0" anchor="ctr">
            <a:noAutofit/>
          </a:bodyPr>
          <a:lstStyle>
            <a:lvl1pPr algn="l">
              <a:lnSpc>
                <a:spcPct val="115000"/>
              </a:lnSpc>
              <a:defRPr sz="1000" b="0">
                <a:solidFill>
                  <a:schemeClr val="tx1"/>
                </a:solidFill>
              </a:defRPr>
            </a:lvl1pPr>
          </a:lstStyle>
          <a:p>
            <a:fld id="{45811144-12FB-40F5-A406-46AB691429F9}" type="datetime1">
              <a:rPr lang="fr-FR" smtClean="0"/>
              <a:t>29/09/2022</a:t>
            </a:fld>
            <a:endParaRPr lang="fr-FR" dirty="0"/>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5284800" y="6371431"/>
            <a:ext cx="612000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Ecole des Métiers de la Sécurité et de la Prévention- Septembre 2022</a:t>
            </a:r>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11052896" y="6371431"/>
            <a:ext cx="540000"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cxnSp>
        <p:nvCxnSpPr>
          <p:cNvPr id="9" name="Connecteur droit 8">
            <a:extLst>
              <a:ext uri="{FF2B5EF4-FFF2-40B4-BE49-F238E27FC236}">
                <a16:creationId xmlns:a16="http://schemas.microsoft.com/office/drawing/2014/main" id="{FD2BF32D-BDA1-4090-A758-37FE33B63A63}"/>
              </a:ext>
            </a:extLst>
          </p:cNvPr>
          <p:cNvCxnSpPr/>
          <p:nvPr/>
        </p:nvCxnSpPr>
        <p:spPr>
          <a:xfrm>
            <a:off x="684000" y="6169816"/>
            <a:ext cx="10821600" cy="0"/>
          </a:xfrm>
          <a:prstGeom prst="line">
            <a:avLst/>
          </a:prstGeom>
          <a:ln w="825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954723"/>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Lst>
  <p:hf sldNum="0" hdr="0" dt="0"/>
  <p:txStyles>
    <p:titleStyle>
      <a:lvl1pPr algn="l" defTabSz="914400" rtl="0" eaLnBrk="1" latinLnBrk="0" hangingPunct="1">
        <a:lnSpc>
          <a:spcPct val="115000"/>
        </a:lnSpc>
        <a:spcBef>
          <a:spcPct val="0"/>
        </a:spcBef>
        <a:buNone/>
        <a:defRPr sz="2200" b="1" kern="120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179388" indent="-179388" algn="l" defTabSz="914400" rtl="0" eaLnBrk="1" latinLnBrk="0" hangingPunct="1">
        <a:lnSpc>
          <a:spcPct val="130000"/>
        </a:lnSpc>
        <a:spcBef>
          <a:spcPts val="2400"/>
        </a:spcBef>
        <a:buFont typeface="+mj-lt"/>
        <a:buAutoNum type="arabicPeriod"/>
        <a:defRPr sz="1400" b="1" kern="1200">
          <a:solidFill>
            <a:schemeClr val="tx1"/>
          </a:solidFill>
          <a:latin typeface="+mn-lt"/>
          <a:ea typeface="+mn-ea"/>
          <a:cs typeface="+mn-cs"/>
        </a:defRPr>
      </a:lvl2pPr>
      <a:lvl3pPr marL="216000" indent="108000" algn="l" defTabSz="914400" rtl="0" eaLnBrk="1" latinLnBrk="0" hangingPunct="1">
        <a:lnSpc>
          <a:spcPct val="130000"/>
        </a:lnSpc>
        <a:spcBef>
          <a:spcPts val="300"/>
        </a:spcBef>
        <a:buSzPct val="120000"/>
        <a:buFont typeface="Times" panose="02020603050405020304" pitchFamily="18" charset="0"/>
        <a:buChar char="∙"/>
        <a:defRPr sz="1400" kern="1200">
          <a:solidFill>
            <a:schemeClr val="tx1"/>
          </a:solidFill>
          <a:latin typeface="+mn-lt"/>
          <a:ea typeface="+mn-ea"/>
          <a:cs typeface="+mn-cs"/>
        </a:defRPr>
      </a:lvl3pPr>
      <a:lvl4pPr marL="360000" indent="126000" algn="l" defTabSz="914400" rtl="0" eaLnBrk="1" latinLnBrk="0" hangingPunct="1">
        <a:lnSpc>
          <a:spcPct val="130000"/>
        </a:lnSpc>
        <a:spcBef>
          <a:spcPts val="300"/>
        </a:spcBef>
        <a:buFont typeface="Calibri" panose="020F050202020403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130000"/>
        </a:lnSpc>
        <a:spcBef>
          <a:spcPts val="3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A32810D-9C38-450F-B140-82ECD0650B8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57225" y="6250782"/>
            <a:ext cx="1302544" cy="372650"/>
          </a:xfrm>
          <a:prstGeom prst="rect">
            <a:avLst/>
          </a:prstGeom>
        </p:spPr>
      </p:pic>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590324" y="540541"/>
            <a:ext cx="10800000" cy="468000"/>
          </a:xfrm>
          <a:prstGeom prst="rect">
            <a:avLst/>
          </a:prstGeom>
        </p:spPr>
        <p:txBody>
          <a:bodyPr vert="horz" lIns="91440" tIns="45720" rIns="91440" bIns="45720" rtlCol="0" anchor="t">
            <a:noAutofit/>
          </a:bodyPr>
          <a:lstStyle/>
          <a:p>
            <a:r>
              <a:rPr lang="fr-FR" dirty="0"/>
              <a:t>Modifiez le style du titre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590550" y="1814400"/>
            <a:ext cx="10800000" cy="3960000"/>
          </a:xfrm>
          <a:prstGeom prst="rect">
            <a:avLst/>
          </a:prstGeom>
        </p:spPr>
        <p:txBody>
          <a:bodyPr vert="horz" lIns="91440" tIns="45720" rIns="91440" bIns="45720" rtlCol="0">
            <a:no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3699683" y="6371431"/>
            <a:ext cx="1440000" cy="252000"/>
          </a:xfrm>
          <a:prstGeom prst="rect">
            <a:avLst/>
          </a:prstGeom>
        </p:spPr>
        <p:txBody>
          <a:bodyPr vert="horz" lIns="91440" tIns="45720" rIns="91440" bIns="45720" rtlCol="0" anchor="ctr">
            <a:noAutofit/>
          </a:bodyPr>
          <a:lstStyle>
            <a:lvl1pPr algn="l">
              <a:lnSpc>
                <a:spcPct val="115000"/>
              </a:lnSpc>
              <a:defRPr sz="1000" b="0">
                <a:solidFill>
                  <a:schemeClr val="tx1"/>
                </a:solidFill>
              </a:defRPr>
            </a:lvl1pPr>
          </a:lstStyle>
          <a:p>
            <a:fld id="{F435E502-340E-4F44-ADC0-B7D4B091662F}" type="datetime1">
              <a:rPr lang="fr-FR" smtClean="0"/>
              <a:t>29/09/2022</a:t>
            </a:fld>
            <a:endParaRPr lang="fr-FR" dirty="0"/>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5284800" y="6371431"/>
            <a:ext cx="6120000" cy="252000"/>
          </a:xfrm>
          <a:prstGeom prst="rect">
            <a:avLst/>
          </a:prstGeom>
        </p:spPr>
        <p:txBody>
          <a:bodyPr vert="horz" lIns="91440" tIns="45720" rIns="91440" bIns="45720" rtlCol="0" anchor="ctr">
            <a:noAutofit/>
          </a:bodyPr>
          <a:lstStyle>
            <a:lvl1pPr algn="r">
              <a:lnSpc>
                <a:spcPct val="115000"/>
              </a:lnSpc>
              <a:defRPr sz="1000" b="0">
                <a:solidFill>
                  <a:schemeClr val="tx1"/>
                </a:solidFill>
              </a:defRPr>
            </a:lvl1pPr>
          </a:lstStyle>
          <a:p>
            <a:r>
              <a:rPr lang="fr-FR" smtClean="0"/>
              <a:t>Ecole des Métiers de la Sécurité et de la Prévention- Septembre 2022</a:t>
            </a:r>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11052896" y="6371431"/>
            <a:ext cx="540000" cy="252000"/>
          </a:xfrm>
          <a:prstGeom prst="rect">
            <a:avLst/>
          </a:prstGeom>
        </p:spPr>
        <p:txBody>
          <a:bodyPr vert="horz" lIns="91440" tIns="45720" rIns="91440" bIns="45720" rtlCol="0" anchor="ctr">
            <a:noAutofit/>
          </a:bodyPr>
          <a:lstStyle>
            <a:lvl1pPr algn="r">
              <a:lnSpc>
                <a:spcPct val="115000"/>
              </a:lnSpc>
              <a:defRPr sz="1000" b="1">
                <a:solidFill>
                  <a:schemeClr val="tx1"/>
                </a:solidFill>
              </a:defRPr>
            </a:lvl1pPr>
          </a:lstStyle>
          <a:p>
            <a:fld id="{975A587B-5814-4D9B-9598-FE9CB954CB01}" type="slidenum">
              <a:rPr lang="fr-FR" smtClean="0"/>
              <a:pPr/>
              <a:t>‹N°›</a:t>
            </a:fld>
            <a:endParaRPr lang="fr-FR" dirty="0"/>
          </a:p>
        </p:txBody>
      </p:sp>
      <p:cxnSp>
        <p:nvCxnSpPr>
          <p:cNvPr id="9" name="Connecteur droit 8">
            <a:extLst>
              <a:ext uri="{FF2B5EF4-FFF2-40B4-BE49-F238E27FC236}">
                <a16:creationId xmlns:a16="http://schemas.microsoft.com/office/drawing/2014/main" id="{FD2BF32D-BDA1-4090-A758-37FE33B63A63}"/>
              </a:ext>
            </a:extLst>
          </p:cNvPr>
          <p:cNvCxnSpPr/>
          <p:nvPr/>
        </p:nvCxnSpPr>
        <p:spPr>
          <a:xfrm>
            <a:off x="684000" y="6169816"/>
            <a:ext cx="10821600" cy="0"/>
          </a:xfrm>
          <a:prstGeom prst="line">
            <a:avLst/>
          </a:prstGeom>
          <a:ln w="825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10167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9" r:id="rId8"/>
  </p:sldLayoutIdLst>
  <p:hf sldNum="0" hdr="0" dt="0"/>
  <p:txStyles>
    <p:titleStyle>
      <a:lvl1pPr algn="l" defTabSz="914400" rtl="0" eaLnBrk="1" latinLnBrk="0" hangingPunct="1">
        <a:lnSpc>
          <a:spcPct val="115000"/>
        </a:lnSpc>
        <a:spcBef>
          <a:spcPct val="0"/>
        </a:spcBef>
        <a:buNone/>
        <a:defRPr sz="2200" b="1" kern="1200">
          <a:solidFill>
            <a:schemeClr val="tx1"/>
          </a:solidFill>
          <a:latin typeface="+mj-lt"/>
          <a:ea typeface="+mj-ea"/>
          <a:cs typeface="+mj-cs"/>
        </a:defRPr>
      </a:lvl1pPr>
    </p:titleStyle>
    <p:bodyStyle>
      <a:lvl1pPr marL="0" indent="0" algn="l" defTabSz="914400" rtl="0" eaLnBrk="1" latinLnBrk="0" hangingPunct="1">
        <a:lnSpc>
          <a:spcPct val="130000"/>
        </a:lnSpc>
        <a:spcBef>
          <a:spcPts val="0"/>
        </a:spcBef>
        <a:buFont typeface="Arial" panose="020B0604020202020204" pitchFamily="34" charset="0"/>
        <a:buNone/>
        <a:defRPr sz="1400" kern="1200">
          <a:solidFill>
            <a:schemeClr val="tx1"/>
          </a:solidFill>
          <a:latin typeface="+mn-lt"/>
          <a:ea typeface="+mn-ea"/>
          <a:cs typeface="+mn-cs"/>
        </a:defRPr>
      </a:lvl1pPr>
      <a:lvl2pPr marL="0" indent="179388" algn="l" defTabSz="914400" rtl="0" eaLnBrk="1" latinLnBrk="0" hangingPunct="1">
        <a:lnSpc>
          <a:spcPct val="130000"/>
        </a:lnSpc>
        <a:spcBef>
          <a:spcPts val="2400"/>
        </a:spcBef>
        <a:buClr>
          <a:schemeClr val="tx1"/>
        </a:buClr>
        <a:buFont typeface="+mj-lt"/>
        <a:buAutoNum type="arabicPeriod"/>
        <a:defRPr sz="1400" b="1" kern="1200">
          <a:solidFill>
            <a:schemeClr val="tx1"/>
          </a:solidFill>
          <a:latin typeface="+mn-lt"/>
          <a:ea typeface="+mn-ea"/>
          <a:cs typeface="+mn-cs"/>
        </a:defRPr>
      </a:lvl2pPr>
      <a:lvl3pPr marL="216000" indent="108000" algn="l" defTabSz="914400" rtl="0" eaLnBrk="1" latinLnBrk="0" hangingPunct="1">
        <a:lnSpc>
          <a:spcPct val="130000"/>
        </a:lnSpc>
        <a:spcBef>
          <a:spcPts val="300"/>
        </a:spcBef>
        <a:buSzPct val="120000"/>
        <a:buFont typeface="Times" panose="02020603050405020304" pitchFamily="18" charset="0"/>
        <a:buChar char="∙"/>
        <a:defRPr sz="1400" kern="1200">
          <a:solidFill>
            <a:schemeClr val="tx1"/>
          </a:solidFill>
          <a:latin typeface="+mn-lt"/>
          <a:ea typeface="+mn-ea"/>
          <a:cs typeface="+mn-cs"/>
        </a:defRPr>
      </a:lvl3pPr>
      <a:lvl4pPr marL="360000" indent="126000" algn="l" defTabSz="914400" rtl="0" eaLnBrk="1" latinLnBrk="0" hangingPunct="1">
        <a:lnSpc>
          <a:spcPct val="130000"/>
        </a:lnSpc>
        <a:spcBef>
          <a:spcPts val="300"/>
        </a:spcBef>
        <a:buFont typeface="Calibri" panose="020F0502020204030204" pitchFamily="34" charset="0"/>
        <a:buChar char="‐"/>
        <a:defRPr sz="1400" kern="1200">
          <a:solidFill>
            <a:schemeClr val="tx1"/>
          </a:solidFill>
          <a:latin typeface="+mn-lt"/>
          <a:ea typeface="+mn-ea"/>
          <a:cs typeface="+mn-cs"/>
        </a:defRPr>
      </a:lvl4pPr>
      <a:lvl5pPr marL="360000" indent="0" algn="l" defTabSz="914400" rtl="0" eaLnBrk="1" latinLnBrk="0" hangingPunct="1">
        <a:lnSpc>
          <a:spcPct val="130000"/>
        </a:lnSpc>
        <a:spcBef>
          <a:spcPts val="3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68.gif"/><Relationship Id="rId3" Type="http://schemas.openxmlformats.org/officeDocument/2006/relationships/image" Target="../media/image63.gif"/><Relationship Id="rId7" Type="http://schemas.openxmlformats.org/officeDocument/2006/relationships/image" Target="../media/image67.gif"/><Relationship Id="rId2" Type="http://schemas.openxmlformats.org/officeDocument/2006/relationships/image" Target="../media/image62.gif"/><Relationship Id="rId1" Type="http://schemas.openxmlformats.org/officeDocument/2006/relationships/slideLayout" Target="../slideLayouts/slideLayout9.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gif"/></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eg"/><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image" Target="../media/image79.jpeg"/><Relationship Id="rId1" Type="http://schemas.openxmlformats.org/officeDocument/2006/relationships/slideLayout" Target="../slideLayouts/slideLayout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F5A36-87F8-437F-BA12-EC629D69E5DD}"/>
              </a:ext>
            </a:extLst>
          </p:cNvPr>
          <p:cNvSpPr>
            <a:spLocks noGrp="1"/>
          </p:cNvSpPr>
          <p:nvPr>
            <p:ph type="ctrTitle"/>
          </p:nvPr>
        </p:nvSpPr>
        <p:spPr/>
        <p:txBody>
          <a:bodyPr/>
          <a:lstStyle/>
          <a:p>
            <a:pPr algn="ctr"/>
            <a:r>
              <a:rPr lang="fr-FR" dirty="0" smtClean="0">
                <a:effectLst>
                  <a:outerShdw blurRad="38100" dist="38100" dir="2700000" algn="tl">
                    <a:srgbClr val="000000">
                      <a:alpha val="43137"/>
                    </a:srgbClr>
                  </a:outerShdw>
                </a:effectLst>
              </a:rPr>
              <a:t>TENUE ET PROTOCOLE</a:t>
            </a:r>
            <a:r>
              <a:rPr lang="fr-FR" dirty="0" smtClean="0"/>
              <a:t/>
            </a:r>
            <a:br>
              <a:rPr lang="fr-FR" dirty="0" smtClean="0"/>
            </a:br>
            <a:endParaRPr lang="fr-FR" dirty="0"/>
          </a:p>
        </p:txBody>
      </p:sp>
      <p:sp>
        <p:nvSpPr>
          <p:cNvPr id="3" name="Sous-titre 2">
            <a:extLst>
              <a:ext uri="{FF2B5EF4-FFF2-40B4-BE49-F238E27FC236}">
                <a16:creationId xmlns:a16="http://schemas.microsoft.com/office/drawing/2014/main" id="{3F17CF64-5167-4A52-B674-CC42E367BEF3}"/>
              </a:ext>
            </a:extLst>
          </p:cNvPr>
          <p:cNvSpPr>
            <a:spLocks noGrp="1"/>
          </p:cNvSpPr>
          <p:nvPr>
            <p:ph type="subTitle" idx="1"/>
          </p:nvPr>
        </p:nvSpPr>
        <p:spPr/>
        <p:txBody>
          <a:bodyPr/>
          <a:lstStyle/>
          <a:p>
            <a:r>
              <a:rPr lang="fr-FR" dirty="0" smtClean="0">
                <a:latin typeface="Cambria" panose="02040503050406030204" pitchFamily="18" charset="0"/>
                <a:ea typeface="Cambria" panose="02040503050406030204" pitchFamily="18" charset="0"/>
              </a:rPr>
              <a:t>Module 27/Formation complète</a:t>
            </a:r>
            <a:endParaRPr lang="fr-FR" dirty="0">
              <a:latin typeface="Cambria" panose="02040503050406030204" pitchFamily="18" charset="0"/>
              <a:ea typeface="Cambria" panose="02040503050406030204" pitchFamily="18" charset="0"/>
            </a:endParaRPr>
          </a:p>
        </p:txBody>
      </p:sp>
      <p:pic>
        <p:nvPicPr>
          <p:cNvPr id="1026" name="Picture 2" descr="C:\Users\costapi\Desktop\Imag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6664" y="4002288"/>
            <a:ext cx="5342550" cy="1853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12" y="1444089"/>
            <a:ext cx="1333500" cy="13335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42828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a:xfrm>
            <a:off x="5347902" y="2238375"/>
            <a:ext cx="5627596" cy="2828925"/>
          </a:xfrm>
        </p:spPr>
        <p:txBody>
          <a:bodyPr/>
          <a:lstStyle/>
          <a:p>
            <a:r>
              <a:rPr lang="fr-FR" sz="2900" b="1" dirty="0" smtClean="0">
                <a:solidFill>
                  <a:schemeClr val="accent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L’ordre </a:t>
            </a:r>
            <a:r>
              <a:rPr lang="fr-FR" sz="2900" b="1" dirty="0">
                <a:solidFill>
                  <a:schemeClr val="accent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a:t>
            </a:r>
            <a:r>
              <a:rPr lang="fr-FR" sz="2900" b="1" dirty="0" smtClean="0">
                <a:solidFill>
                  <a:schemeClr val="accent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rotocolaire</a:t>
            </a:r>
            <a:endParaRPr lang="fr-FR" sz="2900" b="1" dirty="0">
              <a:solidFill>
                <a:schemeClr val="accent3"/>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8" name="ZoneTexte 7"/>
          <p:cNvSpPr txBox="1"/>
          <p:nvPr/>
        </p:nvSpPr>
        <p:spPr>
          <a:xfrm>
            <a:off x="885825" y="1514475"/>
            <a:ext cx="4791075" cy="3170099"/>
          </a:xfrm>
          <a:prstGeom prst="rect">
            <a:avLst/>
          </a:prstGeom>
          <a:noFill/>
        </p:spPr>
        <p:txBody>
          <a:bodyPr wrap="square" rtlCol="0">
            <a:spAutoFit/>
          </a:bodyPr>
          <a:lstStyle/>
          <a:p>
            <a:r>
              <a:rPr lang="fr-FR" sz="20000" b="1" dirty="0" smtClean="0">
                <a:solidFill>
                  <a:schemeClr val="accent3"/>
                </a:solidFill>
                <a:latin typeface="Cambria" panose="02040503050406030204" pitchFamily="18" charset="0"/>
                <a:ea typeface="Cambria" panose="02040503050406030204" pitchFamily="18" charset="0"/>
              </a:rPr>
              <a:t>03</a:t>
            </a:r>
            <a:endParaRPr lang="fr-FR" sz="20000" b="1" dirty="0">
              <a:solidFill>
                <a:schemeClr val="accent3"/>
              </a:solidFill>
              <a:latin typeface="Cambria" panose="02040503050406030204" pitchFamily="18" charset="0"/>
              <a:ea typeface="Cambria" panose="02040503050406030204" pitchFamily="18" charset="0"/>
            </a:endParaRPr>
          </a:p>
        </p:txBody>
      </p:sp>
      <p:sp>
        <p:nvSpPr>
          <p:cNvPr id="2" name="Espace réservé du pied de page 1"/>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1367867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Définition</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534150" y="1938338"/>
            <a:ext cx="4955777" cy="4090649"/>
          </a:xfrm>
        </p:spPr>
        <p:txBody>
          <a:bodyPr/>
          <a:lstStyle/>
          <a:p>
            <a:r>
              <a:rPr lang="fr-FR" sz="2000" i="0" dirty="0">
                <a:latin typeface="Cambria" panose="02040503050406030204" pitchFamily="18" charset="0"/>
                <a:ea typeface="Cambria" panose="02040503050406030204" pitchFamily="18" charset="0"/>
              </a:rPr>
              <a:t>L’</a:t>
            </a:r>
            <a:r>
              <a:rPr lang="fr-FR" sz="2000" b="1" i="0" u="sng" dirty="0">
                <a:latin typeface="Cambria" panose="02040503050406030204" pitchFamily="18" charset="0"/>
                <a:ea typeface="Cambria" panose="02040503050406030204" pitchFamily="18" charset="0"/>
              </a:rPr>
              <a:t>ordre protocolaire</a:t>
            </a:r>
            <a:r>
              <a:rPr lang="fr-FR" sz="2000" b="1" i="0" dirty="0">
                <a:latin typeface="Cambria" panose="02040503050406030204" pitchFamily="18" charset="0"/>
                <a:ea typeface="Cambria" panose="02040503050406030204" pitchFamily="18" charset="0"/>
              </a:rPr>
              <a:t> </a:t>
            </a:r>
            <a:r>
              <a:rPr lang="fr-FR" sz="2000" i="0" dirty="0">
                <a:latin typeface="Cambria" panose="02040503050406030204" pitchFamily="18" charset="0"/>
                <a:ea typeface="Cambria" panose="02040503050406030204" pitchFamily="18" charset="0"/>
              </a:rPr>
              <a:t>revêt une importance particulière, car c’est lui qui va </a:t>
            </a:r>
            <a:r>
              <a:rPr lang="fr-FR" sz="2000" i="0" dirty="0" smtClean="0">
                <a:latin typeface="Cambria" panose="02040503050406030204" pitchFamily="18" charset="0"/>
                <a:ea typeface="Cambria" panose="02040503050406030204" pitchFamily="18" charset="0"/>
              </a:rPr>
              <a:t>définir </a:t>
            </a:r>
            <a:r>
              <a:rPr lang="fr-FR" sz="2000" i="0" dirty="0">
                <a:latin typeface="Cambria" panose="02040503050406030204" pitchFamily="18" charset="0"/>
                <a:ea typeface="Cambria" panose="02040503050406030204" pitchFamily="18" charset="0"/>
              </a:rPr>
              <a:t>le positionnement des invités lors des cérémonies publiques, l’ordre de leur prise  de parole ou celui dans lequel ils effectueront le dépôt de gerbe.</a:t>
            </a:r>
          </a:p>
          <a:p>
            <a:endParaRPr lang="fr-FR" i="0" dirty="0"/>
          </a:p>
          <a:p>
            <a:r>
              <a:rPr lang="fr-FR" sz="2000" i="0" u="sng" dirty="0">
                <a:solidFill>
                  <a:schemeClr val="accent2">
                    <a:lumMod val="60000"/>
                    <a:lumOff val="40000"/>
                  </a:schemeClr>
                </a:solidFill>
              </a:rPr>
              <a:t>Les rangs et préséances ne se délèguent </a:t>
            </a:r>
            <a:r>
              <a:rPr lang="fr-FR" sz="2000" i="0" u="sng" dirty="0" smtClean="0">
                <a:solidFill>
                  <a:schemeClr val="accent2">
                    <a:lumMod val="60000"/>
                    <a:lumOff val="40000"/>
                  </a:schemeClr>
                </a:solidFill>
              </a:rPr>
              <a:t>pas.</a:t>
            </a:r>
            <a:endParaRPr lang="fr-FR" sz="2000" i="0" u="sng" dirty="0">
              <a:solidFill>
                <a:srgbClr val="FF0000"/>
              </a:solidFill>
            </a:endParaRPr>
          </a:p>
          <a:p>
            <a:endParaRPr lang="fr-FR" dirty="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3"/>
                </a:solidFill>
                <a:latin typeface="Cambria" panose="02040503050406030204" pitchFamily="18" charset="0"/>
                <a:ea typeface="Cambria" panose="02040503050406030204" pitchFamily="18" charset="0"/>
              </a:rPr>
              <a:t>L’ordre protocolaire</a:t>
            </a:r>
            <a:endParaRPr lang="fr-FR" dirty="0">
              <a:solidFill>
                <a:schemeClr val="accent3"/>
              </a:solidFill>
              <a:latin typeface="Cambria" panose="02040503050406030204" pitchFamily="18" charset="0"/>
              <a:ea typeface="Cambria" panose="02040503050406030204" pitchFamily="18" charset="0"/>
            </a:endParaRPr>
          </a:p>
        </p:txBody>
      </p:sp>
      <p:pic>
        <p:nvPicPr>
          <p:cNvPr id="7" name="Espace réservé pour une image  6"/>
          <p:cNvPicPr>
            <a:picLocks noGrp="1" noChangeAspect="1"/>
          </p:cNvPicPr>
          <p:nvPr>
            <p:ph type="pic" idx="14"/>
          </p:nvPr>
        </p:nvPicPr>
        <p:blipFill>
          <a:blip r:embed="rId2">
            <a:extLst>
              <a:ext uri="{28A0092B-C50C-407E-A947-70E740481C1C}">
                <a14:useLocalDpi xmlns:a14="http://schemas.microsoft.com/office/drawing/2010/main" val="0"/>
              </a:ext>
            </a:extLst>
          </a:blip>
          <a:srcRect l="10716" r="10716"/>
          <a:stretch>
            <a:fillRect/>
          </a:stretch>
        </p:blipFill>
        <p:spPr>
          <a:xfrm>
            <a:off x="933595" y="1534577"/>
            <a:ext cx="4802187" cy="42259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319300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424874" y="404329"/>
            <a:ext cx="11674762" cy="37345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Pour </a:t>
            </a:r>
            <a:r>
              <a:rPr lang="fr-FR" u="sng" dirty="0" smtClean="0">
                <a:solidFill>
                  <a:schemeClr val="accent2">
                    <a:lumMod val="60000"/>
                    <a:lumOff val="40000"/>
                  </a:schemeClr>
                </a:solidFill>
                <a:latin typeface="Cambria" panose="02040503050406030204" pitchFamily="18" charset="0"/>
                <a:ea typeface="Cambria" panose="02040503050406030204" pitchFamily="18" charset="0"/>
              </a:rPr>
              <a:t>Paris</a:t>
            </a:r>
            <a:r>
              <a:rPr lang="fr-FR" dirty="0" smtClean="0">
                <a:solidFill>
                  <a:schemeClr val="accent2">
                    <a:lumMod val="60000"/>
                    <a:lumOff val="40000"/>
                  </a:schemeClr>
                </a:solidFill>
                <a:latin typeface="Cambria" panose="02040503050406030204" pitchFamily="18" charset="0"/>
                <a:ea typeface="Cambria" panose="02040503050406030204" pitchFamily="18" charset="0"/>
              </a:rPr>
              <a:t>, il est établi par l’article 2 du décret du 13 septembre 1989 modifié (</a:t>
            </a:r>
            <a:r>
              <a:rPr lang="fr-FR" u="sng" dirty="0" smtClean="0">
                <a:solidFill>
                  <a:schemeClr val="accent2">
                    <a:lumMod val="60000"/>
                    <a:lumOff val="40000"/>
                  </a:schemeClr>
                </a:solidFill>
                <a:latin typeface="Cambria" panose="02040503050406030204" pitchFamily="18" charset="0"/>
                <a:ea typeface="Cambria" panose="02040503050406030204" pitchFamily="18" charset="0"/>
              </a:rPr>
              <a:t>extrait</a:t>
            </a:r>
            <a:r>
              <a:rPr lang="fr-FR" dirty="0" smtClean="0">
                <a:solidFill>
                  <a:schemeClr val="accent2">
                    <a:lumMod val="60000"/>
                    <a:lumOff val="40000"/>
                  </a:schemeClr>
                </a:solidFill>
                <a:latin typeface="Cambria" panose="02040503050406030204" pitchFamily="18" charset="0"/>
                <a:ea typeface="Cambria" panose="02040503050406030204" pitchFamily="18" charset="0"/>
              </a:rPr>
              <a:t>) =&gt; 61 fonctions désignées</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424874" y="51000"/>
            <a:ext cx="10965450" cy="400012"/>
          </a:xfrm>
        </p:spPr>
        <p:txBody>
          <a:bodyPr/>
          <a:lstStyle/>
          <a:p>
            <a:r>
              <a:rPr lang="fr-FR" dirty="0" smtClean="0">
                <a:solidFill>
                  <a:schemeClr val="accent3"/>
                </a:solidFill>
                <a:latin typeface="Cambria" panose="02040503050406030204" pitchFamily="18" charset="0"/>
                <a:ea typeface="Cambria" panose="02040503050406030204" pitchFamily="18" charset="0"/>
              </a:rPr>
              <a:t>L’ordre </a:t>
            </a:r>
            <a:r>
              <a:rPr lang="fr-FR" dirty="0">
                <a:solidFill>
                  <a:schemeClr val="accent3"/>
                </a:solidFill>
                <a:latin typeface="Cambria" panose="02040503050406030204" pitchFamily="18" charset="0"/>
                <a:ea typeface="Cambria" panose="02040503050406030204" pitchFamily="18" charset="0"/>
              </a:rPr>
              <a:t>p</a:t>
            </a:r>
            <a:r>
              <a:rPr lang="fr-FR" dirty="0" smtClean="0">
                <a:solidFill>
                  <a:schemeClr val="accent3"/>
                </a:solidFill>
                <a:latin typeface="Cambria" panose="02040503050406030204" pitchFamily="18" charset="0"/>
                <a:ea typeface="Cambria" panose="02040503050406030204" pitchFamily="18" charset="0"/>
              </a:rPr>
              <a:t>rotocolaire</a:t>
            </a:r>
            <a:endParaRPr lang="fr-FR" dirty="0">
              <a:solidFill>
                <a:schemeClr val="accent3"/>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424874" y="915452"/>
            <a:ext cx="11380308" cy="5328329"/>
          </a:xfrm>
        </p:spPr>
        <p:txBody>
          <a:bodyPr/>
          <a:lstStyle/>
          <a:p>
            <a:r>
              <a:rPr lang="fr-FR" b="1" i="0" dirty="0" smtClean="0">
                <a:latin typeface="Cambria" panose="02040503050406030204" pitchFamily="18" charset="0"/>
                <a:ea typeface="Cambria" panose="02040503050406030204" pitchFamily="18" charset="0"/>
              </a:rPr>
              <a:t>« 1° Le </a:t>
            </a:r>
            <a:r>
              <a:rPr lang="fr-FR" b="1" i="0" dirty="0">
                <a:latin typeface="Cambria" panose="02040503050406030204" pitchFamily="18" charset="0"/>
                <a:ea typeface="Cambria" panose="02040503050406030204" pitchFamily="18" charset="0"/>
              </a:rPr>
              <a:t>Président de la République ;</a:t>
            </a:r>
          </a:p>
          <a:p>
            <a:r>
              <a:rPr lang="fr-FR" b="1" i="0" dirty="0" smtClean="0">
                <a:latin typeface="Cambria" panose="02040503050406030204" pitchFamily="18" charset="0"/>
                <a:ea typeface="Cambria" panose="02040503050406030204" pitchFamily="18" charset="0"/>
              </a:rPr>
              <a:t>2° Le </a:t>
            </a:r>
            <a:r>
              <a:rPr lang="fr-FR" b="1" i="0" dirty="0">
                <a:latin typeface="Cambria" panose="02040503050406030204" pitchFamily="18" charset="0"/>
                <a:ea typeface="Cambria" panose="02040503050406030204" pitchFamily="18" charset="0"/>
              </a:rPr>
              <a:t>Premier ministre ;</a:t>
            </a:r>
          </a:p>
          <a:p>
            <a:r>
              <a:rPr lang="fr-FR" b="1" i="0" dirty="0" smtClean="0">
                <a:latin typeface="Cambria" panose="02040503050406030204" pitchFamily="18" charset="0"/>
                <a:ea typeface="Cambria" panose="02040503050406030204" pitchFamily="18" charset="0"/>
              </a:rPr>
              <a:t>3° Le </a:t>
            </a:r>
            <a:r>
              <a:rPr lang="fr-FR" b="1" i="0" dirty="0">
                <a:latin typeface="Cambria" panose="02040503050406030204" pitchFamily="18" charset="0"/>
                <a:ea typeface="Cambria" panose="02040503050406030204" pitchFamily="18" charset="0"/>
              </a:rPr>
              <a:t>p</a:t>
            </a:r>
            <a:r>
              <a:rPr lang="fr-FR" b="1" i="0" dirty="0" smtClean="0">
                <a:latin typeface="Cambria" panose="02040503050406030204" pitchFamily="18" charset="0"/>
                <a:ea typeface="Cambria" panose="02040503050406030204" pitchFamily="18" charset="0"/>
              </a:rPr>
              <a:t>résident </a:t>
            </a:r>
            <a:r>
              <a:rPr lang="fr-FR" b="1" i="0" dirty="0">
                <a:latin typeface="Cambria" panose="02040503050406030204" pitchFamily="18" charset="0"/>
                <a:ea typeface="Cambria" panose="02040503050406030204" pitchFamily="18" charset="0"/>
              </a:rPr>
              <a:t>du Sénat ;</a:t>
            </a:r>
          </a:p>
          <a:p>
            <a:r>
              <a:rPr lang="fr-FR" b="1" i="0" dirty="0" smtClean="0">
                <a:latin typeface="Cambria" panose="02040503050406030204" pitchFamily="18" charset="0"/>
                <a:ea typeface="Cambria" panose="02040503050406030204" pitchFamily="18" charset="0"/>
              </a:rPr>
              <a:t>4° </a:t>
            </a:r>
            <a:r>
              <a:rPr lang="fr-FR" b="1" i="0" dirty="0">
                <a:latin typeface="Cambria" panose="02040503050406030204" pitchFamily="18" charset="0"/>
                <a:ea typeface="Cambria" panose="02040503050406030204" pitchFamily="18" charset="0"/>
              </a:rPr>
              <a:t>L</a:t>
            </a:r>
            <a:r>
              <a:rPr lang="fr-FR" b="1" i="0" dirty="0" smtClean="0">
                <a:latin typeface="Cambria" panose="02040503050406030204" pitchFamily="18" charset="0"/>
                <a:ea typeface="Cambria" panose="02040503050406030204" pitchFamily="18" charset="0"/>
              </a:rPr>
              <a:t>e </a:t>
            </a:r>
            <a:r>
              <a:rPr lang="fr-FR" b="1" i="0" dirty="0">
                <a:latin typeface="Cambria" panose="02040503050406030204" pitchFamily="18" charset="0"/>
                <a:ea typeface="Cambria" panose="02040503050406030204" pitchFamily="18" charset="0"/>
              </a:rPr>
              <a:t>p</a:t>
            </a:r>
            <a:r>
              <a:rPr lang="fr-FR" b="1" i="0" dirty="0" smtClean="0">
                <a:latin typeface="Cambria" panose="02040503050406030204" pitchFamily="18" charset="0"/>
                <a:ea typeface="Cambria" panose="02040503050406030204" pitchFamily="18" charset="0"/>
              </a:rPr>
              <a:t>résident </a:t>
            </a:r>
            <a:r>
              <a:rPr lang="fr-FR" b="1" i="0" dirty="0">
                <a:latin typeface="Cambria" panose="02040503050406030204" pitchFamily="18" charset="0"/>
                <a:ea typeface="Cambria" panose="02040503050406030204" pitchFamily="18" charset="0"/>
              </a:rPr>
              <a:t>de l'Assemblée nationale </a:t>
            </a:r>
            <a:r>
              <a:rPr lang="fr-FR" b="1" i="0" dirty="0" smtClean="0">
                <a:latin typeface="Cambria" panose="02040503050406030204" pitchFamily="18" charset="0"/>
                <a:ea typeface="Cambria" panose="02040503050406030204" pitchFamily="18" charset="0"/>
              </a:rPr>
              <a:t>;</a:t>
            </a:r>
          </a:p>
          <a:p>
            <a:r>
              <a:rPr lang="fr-FR" b="1" i="0" dirty="0" smtClean="0">
                <a:latin typeface="Cambria" panose="02040503050406030204" pitchFamily="18" charset="0"/>
                <a:ea typeface="Cambria" panose="02040503050406030204" pitchFamily="18" charset="0"/>
              </a:rPr>
              <a:t>5° </a:t>
            </a:r>
            <a:r>
              <a:rPr lang="fr-FR" b="1" i="0" dirty="0">
                <a:latin typeface="Cambria" panose="02040503050406030204" pitchFamily="18" charset="0"/>
                <a:ea typeface="Cambria" panose="02040503050406030204" pitchFamily="18" charset="0"/>
              </a:rPr>
              <a:t>Les anciens présidents de la République dans l'ordre de préséance déterminé par l'ancienneté de leur prise de fonctions </a:t>
            </a:r>
            <a:r>
              <a:rPr lang="fr-FR" b="1" i="0" dirty="0" smtClean="0">
                <a:latin typeface="Cambria" panose="02040503050406030204" pitchFamily="18" charset="0"/>
                <a:ea typeface="Cambria" panose="02040503050406030204" pitchFamily="18" charset="0"/>
              </a:rPr>
              <a:t>;</a:t>
            </a:r>
            <a:endParaRPr lang="fr-FR" b="1" i="0" dirty="0">
              <a:latin typeface="Cambria" panose="02040503050406030204" pitchFamily="18" charset="0"/>
              <a:ea typeface="Cambria" panose="02040503050406030204" pitchFamily="18" charset="0"/>
            </a:endParaRPr>
          </a:p>
          <a:p>
            <a:r>
              <a:rPr lang="fr-FR" b="1" i="0" dirty="0" smtClean="0">
                <a:latin typeface="Cambria" panose="02040503050406030204" pitchFamily="18" charset="0"/>
                <a:ea typeface="Cambria" panose="02040503050406030204" pitchFamily="18" charset="0"/>
              </a:rPr>
              <a:t>6° Les </a:t>
            </a:r>
            <a:r>
              <a:rPr lang="fr-FR" b="1" i="0" dirty="0">
                <a:latin typeface="Cambria" panose="02040503050406030204" pitchFamily="18" charset="0"/>
                <a:ea typeface="Cambria" panose="02040503050406030204" pitchFamily="18" charset="0"/>
              </a:rPr>
              <a:t>membres du Gouvernement (Ministres et Secrétaires d’État) dans l'ordre de préséance arrêté par le président de la République ;</a:t>
            </a:r>
          </a:p>
          <a:p>
            <a:r>
              <a:rPr lang="fr-FR" b="1" i="0" dirty="0" smtClean="0">
                <a:latin typeface="Cambria" panose="02040503050406030204" pitchFamily="18" charset="0"/>
                <a:ea typeface="Cambria" panose="02040503050406030204" pitchFamily="18" charset="0"/>
              </a:rPr>
              <a:t>7° Les </a:t>
            </a:r>
            <a:r>
              <a:rPr lang="fr-FR" b="1" i="0" dirty="0">
                <a:latin typeface="Cambria" panose="02040503050406030204" pitchFamily="18" charset="0"/>
                <a:ea typeface="Cambria" panose="02040503050406030204" pitchFamily="18" charset="0"/>
              </a:rPr>
              <a:t>anciens premiers ministres dans l'ordre de préséance déterminé par l'ancienneté de leur prise de fonctions ;</a:t>
            </a:r>
          </a:p>
          <a:p>
            <a:r>
              <a:rPr lang="fr-FR" b="1" i="0" dirty="0" smtClean="0">
                <a:latin typeface="Cambria" panose="02040503050406030204" pitchFamily="18" charset="0"/>
                <a:ea typeface="Cambria" panose="02040503050406030204" pitchFamily="18" charset="0"/>
              </a:rPr>
              <a:t>8° </a:t>
            </a:r>
            <a:r>
              <a:rPr lang="fr-FR" b="1" i="0" dirty="0">
                <a:latin typeface="Cambria" panose="02040503050406030204" pitchFamily="18" charset="0"/>
                <a:ea typeface="Cambria" panose="02040503050406030204" pitchFamily="18" charset="0"/>
              </a:rPr>
              <a:t>L</a:t>
            </a:r>
            <a:r>
              <a:rPr lang="fr-FR" b="1" i="0" dirty="0" smtClean="0">
                <a:latin typeface="Cambria" panose="02040503050406030204" pitchFamily="18" charset="0"/>
                <a:ea typeface="Cambria" panose="02040503050406030204" pitchFamily="18" charset="0"/>
              </a:rPr>
              <a:t>e </a:t>
            </a:r>
            <a:r>
              <a:rPr lang="fr-FR" b="1" i="0" dirty="0">
                <a:latin typeface="Cambria" panose="02040503050406030204" pitchFamily="18" charset="0"/>
                <a:ea typeface="Cambria" panose="02040503050406030204" pitchFamily="18" charset="0"/>
              </a:rPr>
              <a:t>p</a:t>
            </a:r>
            <a:r>
              <a:rPr lang="fr-FR" b="1" i="0" dirty="0" smtClean="0">
                <a:latin typeface="Cambria" panose="02040503050406030204" pitchFamily="18" charset="0"/>
                <a:ea typeface="Cambria" panose="02040503050406030204" pitchFamily="18" charset="0"/>
              </a:rPr>
              <a:t>résident </a:t>
            </a:r>
            <a:r>
              <a:rPr lang="fr-FR" b="1" i="0" dirty="0">
                <a:latin typeface="Cambria" panose="02040503050406030204" pitchFamily="18" charset="0"/>
                <a:ea typeface="Cambria" panose="02040503050406030204" pitchFamily="18" charset="0"/>
              </a:rPr>
              <a:t>du Conseil constitutionnel ;</a:t>
            </a:r>
          </a:p>
          <a:p>
            <a:r>
              <a:rPr lang="fr-FR" b="1" i="0" dirty="0" smtClean="0">
                <a:latin typeface="Cambria" panose="02040503050406030204" pitchFamily="18" charset="0"/>
                <a:ea typeface="Cambria" panose="02040503050406030204" pitchFamily="18" charset="0"/>
              </a:rPr>
              <a:t>9° Le </a:t>
            </a:r>
            <a:r>
              <a:rPr lang="fr-FR" b="1" i="0" dirty="0">
                <a:latin typeface="Cambria" panose="02040503050406030204" pitchFamily="18" charset="0"/>
                <a:ea typeface="Cambria" panose="02040503050406030204" pitchFamily="18" charset="0"/>
              </a:rPr>
              <a:t>v</a:t>
            </a:r>
            <a:r>
              <a:rPr lang="fr-FR" b="1" i="0" dirty="0" smtClean="0">
                <a:latin typeface="Cambria" panose="02040503050406030204" pitchFamily="18" charset="0"/>
                <a:ea typeface="Cambria" panose="02040503050406030204" pitchFamily="18" charset="0"/>
              </a:rPr>
              <a:t>ice-président </a:t>
            </a:r>
            <a:r>
              <a:rPr lang="fr-FR" b="1" i="0" dirty="0">
                <a:latin typeface="Cambria" panose="02040503050406030204" pitchFamily="18" charset="0"/>
                <a:ea typeface="Cambria" panose="02040503050406030204" pitchFamily="18" charset="0"/>
              </a:rPr>
              <a:t>du Conseil d'État </a:t>
            </a:r>
            <a:r>
              <a:rPr lang="fr-FR" b="1" i="0" dirty="0" smtClean="0">
                <a:latin typeface="Cambria" panose="02040503050406030204" pitchFamily="18" charset="0"/>
                <a:ea typeface="Cambria" panose="02040503050406030204" pitchFamily="18" charset="0"/>
              </a:rPr>
              <a:t>; (…)</a:t>
            </a:r>
            <a:endParaRPr lang="fr-FR" b="1" i="0" dirty="0">
              <a:latin typeface="Cambria" panose="02040503050406030204" pitchFamily="18" charset="0"/>
              <a:ea typeface="Cambria" panose="02040503050406030204" pitchFamily="18" charset="0"/>
            </a:endParaRPr>
          </a:p>
          <a:p>
            <a:r>
              <a:rPr lang="fr-FR" b="1" i="0" dirty="0" smtClean="0">
                <a:latin typeface="Cambria" panose="02040503050406030204" pitchFamily="18" charset="0"/>
                <a:ea typeface="Cambria" panose="02040503050406030204" pitchFamily="18" charset="0"/>
              </a:rPr>
              <a:t>11° Le </a:t>
            </a:r>
            <a:r>
              <a:rPr lang="fr-FR" b="1" i="0" dirty="0">
                <a:latin typeface="Cambria" panose="02040503050406030204" pitchFamily="18" charset="0"/>
                <a:ea typeface="Cambria" panose="02040503050406030204" pitchFamily="18" charset="0"/>
              </a:rPr>
              <a:t>Défenseur des droits ;</a:t>
            </a:r>
          </a:p>
          <a:p>
            <a:r>
              <a:rPr lang="fr-FR" b="1" i="0" dirty="0" smtClean="0">
                <a:latin typeface="Cambria" panose="02040503050406030204" pitchFamily="18" charset="0"/>
                <a:ea typeface="Cambria" panose="02040503050406030204" pitchFamily="18" charset="0"/>
              </a:rPr>
              <a:t>12° Les députés </a:t>
            </a:r>
            <a:r>
              <a:rPr lang="fr-FR" b="1" i="0" dirty="0">
                <a:latin typeface="Cambria" panose="02040503050406030204" pitchFamily="18" charset="0"/>
                <a:ea typeface="Cambria" panose="02040503050406030204" pitchFamily="18" charset="0"/>
              </a:rPr>
              <a:t>;</a:t>
            </a:r>
          </a:p>
          <a:p>
            <a:r>
              <a:rPr lang="fr-FR" b="1" i="0" dirty="0" smtClean="0">
                <a:latin typeface="Cambria" panose="02040503050406030204" pitchFamily="18" charset="0"/>
                <a:ea typeface="Cambria" panose="02040503050406030204" pitchFamily="18" charset="0"/>
              </a:rPr>
              <a:t>13° Les </a:t>
            </a:r>
            <a:r>
              <a:rPr lang="fr-FR" b="1" i="0" dirty="0">
                <a:latin typeface="Cambria" panose="02040503050406030204" pitchFamily="18" charset="0"/>
                <a:ea typeface="Cambria" panose="02040503050406030204" pitchFamily="18" charset="0"/>
              </a:rPr>
              <a:t>s</a:t>
            </a:r>
            <a:r>
              <a:rPr lang="fr-FR" b="1" i="0" dirty="0" smtClean="0">
                <a:latin typeface="Cambria" panose="02040503050406030204" pitchFamily="18" charset="0"/>
                <a:ea typeface="Cambria" panose="02040503050406030204" pitchFamily="18" charset="0"/>
              </a:rPr>
              <a:t>énateurs ;</a:t>
            </a:r>
          </a:p>
          <a:p>
            <a:r>
              <a:rPr lang="fr-FR" b="1" i="0" dirty="0">
                <a:latin typeface="Cambria" panose="02040503050406030204" pitchFamily="18" charset="0"/>
                <a:ea typeface="Cambria" panose="02040503050406030204" pitchFamily="18" charset="0"/>
              </a:rPr>
              <a:t>15</a:t>
            </a:r>
            <a:r>
              <a:rPr lang="fr-FR" b="1" i="0" dirty="0" smtClean="0">
                <a:latin typeface="Cambria" panose="02040503050406030204" pitchFamily="18" charset="0"/>
                <a:ea typeface="Cambria" panose="02040503050406030204" pitchFamily="18" charset="0"/>
              </a:rPr>
              <a:t>° </a:t>
            </a:r>
            <a:r>
              <a:rPr lang="fr-FR" b="1" i="0" dirty="0">
                <a:latin typeface="Cambria" panose="02040503050406030204" pitchFamily="18" charset="0"/>
                <a:ea typeface="Cambria" panose="02040503050406030204" pitchFamily="18" charset="0"/>
              </a:rPr>
              <a:t>L'autorité judiciaire représentée par le premier président de la Cour de cassation et le procureur général près cette cour ;</a:t>
            </a:r>
          </a:p>
          <a:p>
            <a:r>
              <a:rPr lang="fr-FR" b="1" i="0" dirty="0">
                <a:latin typeface="Cambria" panose="02040503050406030204" pitchFamily="18" charset="0"/>
                <a:ea typeface="Cambria" panose="02040503050406030204" pitchFamily="18" charset="0"/>
              </a:rPr>
              <a:t>16</a:t>
            </a:r>
            <a:r>
              <a:rPr lang="fr-FR" b="1" i="0" dirty="0" smtClean="0">
                <a:latin typeface="Cambria" panose="02040503050406030204" pitchFamily="18" charset="0"/>
                <a:ea typeface="Cambria" panose="02040503050406030204" pitchFamily="18" charset="0"/>
              </a:rPr>
              <a:t>° </a:t>
            </a:r>
            <a:r>
              <a:rPr lang="fr-FR" b="1" i="0" dirty="0">
                <a:latin typeface="Cambria" panose="02040503050406030204" pitchFamily="18" charset="0"/>
                <a:ea typeface="Cambria" panose="02040503050406030204" pitchFamily="18" charset="0"/>
              </a:rPr>
              <a:t>Le premier président de la Cour des comptes et le procureur général près cette cour </a:t>
            </a:r>
            <a:r>
              <a:rPr lang="fr-FR" b="1" i="0" dirty="0" smtClean="0">
                <a:latin typeface="Cambria" panose="02040503050406030204" pitchFamily="18" charset="0"/>
                <a:ea typeface="Cambria" panose="02040503050406030204" pitchFamily="18" charset="0"/>
              </a:rPr>
              <a:t>; (…)</a:t>
            </a:r>
            <a:endParaRPr lang="fr-FR" b="1" i="0" dirty="0">
              <a:latin typeface="Cambria" panose="02040503050406030204" pitchFamily="18" charset="0"/>
              <a:ea typeface="Cambria" panose="02040503050406030204" pitchFamily="18" charset="0"/>
            </a:endParaRPr>
          </a:p>
          <a:p>
            <a:r>
              <a:rPr lang="fr-FR" b="1" i="0" dirty="0" smtClean="0">
                <a:latin typeface="Cambria" panose="02040503050406030204" pitchFamily="18" charset="0"/>
                <a:ea typeface="Cambria" panose="02040503050406030204" pitchFamily="18" charset="0"/>
              </a:rPr>
              <a:t>19° Le </a:t>
            </a:r>
            <a:r>
              <a:rPr lang="fr-FR" b="1" i="0" dirty="0">
                <a:latin typeface="Cambria" panose="02040503050406030204" pitchFamily="18" charset="0"/>
                <a:ea typeface="Cambria" panose="02040503050406030204" pitchFamily="18" charset="0"/>
              </a:rPr>
              <a:t>c</a:t>
            </a:r>
            <a:r>
              <a:rPr lang="fr-FR" b="1" i="0" dirty="0" smtClean="0">
                <a:latin typeface="Cambria" panose="02040503050406030204" pitchFamily="18" charset="0"/>
                <a:ea typeface="Cambria" panose="02040503050406030204" pitchFamily="18" charset="0"/>
              </a:rPr>
              <a:t>hef </a:t>
            </a:r>
            <a:r>
              <a:rPr lang="fr-FR" b="1" i="0" dirty="0">
                <a:latin typeface="Cambria" panose="02040503050406030204" pitchFamily="18" charset="0"/>
                <a:ea typeface="Cambria" panose="02040503050406030204" pitchFamily="18" charset="0"/>
              </a:rPr>
              <a:t>d'état-major des armées ;</a:t>
            </a:r>
          </a:p>
          <a:p>
            <a:r>
              <a:rPr lang="fr-FR" b="1" i="0" dirty="0" smtClean="0">
                <a:latin typeface="Cambria" panose="02040503050406030204" pitchFamily="18" charset="0"/>
                <a:ea typeface="Cambria" panose="02040503050406030204" pitchFamily="18" charset="0"/>
              </a:rPr>
              <a:t>20° Le </a:t>
            </a:r>
            <a:r>
              <a:rPr lang="fr-FR" b="1" i="0" dirty="0">
                <a:latin typeface="Cambria" panose="02040503050406030204" pitchFamily="18" charset="0"/>
                <a:ea typeface="Cambria" panose="02040503050406030204" pitchFamily="18" charset="0"/>
              </a:rPr>
              <a:t>p</a:t>
            </a:r>
            <a:r>
              <a:rPr lang="fr-FR" b="1" i="0" dirty="0" smtClean="0">
                <a:latin typeface="Cambria" panose="02040503050406030204" pitchFamily="18" charset="0"/>
                <a:ea typeface="Cambria" panose="02040503050406030204" pitchFamily="18" charset="0"/>
              </a:rPr>
              <a:t>réfet </a:t>
            </a:r>
            <a:r>
              <a:rPr lang="fr-FR" b="1" i="0" dirty="0">
                <a:latin typeface="Cambria" panose="02040503050406030204" pitchFamily="18" charset="0"/>
                <a:ea typeface="Cambria" panose="02040503050406030204" pitchFamily="18" charset="0"/>
              </a:rPr>
              <a:t>de la région d'Île-de-France, </a:t>
            </a:r>
            <a:r>
              <a:rPr lang="fr-FR" b="1" i="0" dirty="0" smtClean="0">
                <a:latin typeface="Cambria" panose="02040503050406030204" pitchFamily="18" charset="0"/>
                <a:ea typeface="Cambria" panose="02040503050406030204" pitchFamily="18" charset="0"/>
              </a:rPr>
              <a:t>préfet </a:t>
            </a:r>
            <a:r>
              <a:rPr lang="fr-FR" b="1" i="0" dirty="0">
                <a:latin typeface="Cambria" panose="02040503050406030204" pitchFamily="18" charset="0"/>
                <a:ea typeface="Cambria" panose="02040503050406030204" pitchFamily="18" charset="0"/>
              </a:rPr>
              <a:t>de Paris ;</a:t>
            </a:r>
          </a:p>
          <a:p>
            <a:r>
              <a:rPr lang="fr-FR" b="1" i="0" dirty="0" smtClean="0">
                <a:latin typeface="Cambria" panose="02040503050406030204" pitchFamily="18" charset="0"/>
                <a:ea typeface="Cambria" panose="02040503050406030204" pitchFamily="18" charset="0"/>
              </a:rPr>
              <a:t>21° Le </a:t>
            </a:r>
            <a:r>
              <a:rPr lang="fr-FR" b="1" i="0" dirty="0">
                <a:latin typeface="Cambria" panose="02040503050406030204" pitchFamily="18" charset="0"/>
                <a:ea typeface="Cambria" panose="02040503050406030204" pitchFamily="18" charset="0"/>
              </a:rPr>
              <a:t>p</a:t>
            </a:r>
            <a:r>
              <a:rPr lang="fr-FR" b="1" i="0" dirty="0" smtClean="0">
                <a:latin typeface="Cambria" panose="02040503050406030204" pitchFamily="18" charset="0"/>
                <a:ea typeface="Cambria" panose="02040503050406030204" pitchFamily="18" charset="0"/>
              </a:rPr>
              <a:t>réfet </a:t>
            </a:r>
            <a:r>
              <a:rPr lang="fr-FR" b="1" i="0" dirty="0">
                <a:latin typeface="Cambria" panose="02040503050406030204" pitchFamily="18" charset="0"/>
                <a:ea typeface="Cambria" panose="02040503050406030204" pitchFamily="18" charset="0"/>
              </a:rPr>
              <a:t>de police, Préfet de la zone de défense de Paris ;</a:t>
            </a:r>
          </a:p>
          <a:p>
            <a:r>
              <a:rPr lang="fr-FR" b="1" i="0" dirty="0" smtClean="0">
                <a:latin typeface="Cambria" panose="02040503050406030204" pitchFamily="18" charset="0"/>
                <a:ea typeface="Cambria" panose="02040503050406030204" pitchFamily="18" charset="0"/>
              </a:rPr>
              <a:t>22° Le </a:t>
            </a:r>
            <a:r>
              <a:rPr lang="fr-FR" b="1" i="0" dirty="0">
                <a:latin typeface="Cambria" panose="02040503050406030204" pitchFamily="18" charset="0"/>
                <a:ea typeface="Cambria" panose="02040503050406030204" pitchFamily="18" charset="0"/>
              </a:rPr>
              <a:t>m</a:t>
            </a:r>
            <a:r>
              <a:rPr lang="fr-FR" b="1" i="0" dirty="0" smtClean="0">
                <a:latin typeface="Cambria" panose="02040503050406030204" pitchFamily="18" charset="0"/>
                <a:ea typeface="Cambria" panose="02040503050406030204" pitchFamily="18" charset="0"/>
              </a:rPr>
              <a:t>aire </a:t>
            </a:r>
            <a:r>
              <a:rPr lang="fr-FR" b="1" i="0" dirty="0">
                <a:latin typeface="Cambria" panose="02040503050406030204" pitchFamily="18" charset="0"/>
                <a:ea typeface="Cambria" panose="02040503050406030204" pitchFamily="18" charset="0"/>
              </a:rPr>
              <a:t>de Paris, </a:t>
            </a:r>
            <a:r>
              <a:rPr lang="fr-FR" b="1" i="0" dirty="0" smtClean="0">
                <a:latin typeface="Cambria" panose="02040503050406030204" pitchFamily="18" charset="0"/>
                <a:ea typeface="Cambria" panose="02040503050406030204" pitchFamily="18" charset="0"/>
              </a:rPr>
              <a:t>président </a:t>
            </a:r>
            <a:r>
              <a:rPr lang="fr-FR" b="1" i="0" dirty="0">
                <a:latin typeface="Cambria" panose="02040503050406030204" pitchFamily="18" charset="0"/>
                <a:ea typeface="Cambria" panose="02040503050406030204" pitchFamily="18" charset="0"/>
              </a:rPr>
              <a:t>du Conseil de Paris </a:t>
            </a:r>
            <a:r>
              <a:rPr lang="fr-FR" b="1" i="0" dirty="0" smtClean="0">
                <a:latin typeface="Cambria" panose="02040503050406030204" pitchFamily="18" charset="0"/>
                <a:ea typeface="Cambria" panose="02040503050406030204" pitchFamily="18" charset="0"/>
              </a:rPr>
              <a:t>;</a:t>
            </a:r>
          </a:p>
          <a:p>
            <a:r>
              <a:rPr lang="fr-FR" b="1" i="0" dirty="0" smtClean="0">
                <a:latin typeface="Cambria" panose="02040503050406030204" pitchFamily="18" charset="0"/>
                <a:ea typeface="Cambria" panose="02040503050406030204" pitchFamily="18" charset="0"/>
              </a:rPr>
              <a:t>23</a:t>
            </a:r>
            <a:r>
              <a:rPr lang="fr-FR" b="1" i="0" dirty="0">
                <a:latin typeface="Cambria" panose="02040503050406030204" pitchFamily="18" charset="0"/>
                <a:ea typeface="Cambria" panose="02040503050406030204" pitchFamily="18" charset="0"/>
              </a:rPr>
              <a:t>° Le président du conseil régional d'Ile-de-France </a:t>
            </a:r>
            <a:r>
              <a:rPr lang="fr-FR" b="1" i="0" dirty="0" smtClean="0">
                <a:latin typeface="Cambria" panose="02040503050406030204" pitchFamily="18" charset="0"/>
                <a:ea typeface="Cambria" panose="02040503050406030204" pitchFamily="18" charset="0"/>
              </a:rPr>
              <a:t>; (…)</a:t>
            </a:r>
          </a:p>
          <a:p>
            <a:r>
              <a:rPr lang="fr-FR" b="1" i="0" dirty="0" smtClean="0">
                <a:latin typeface="Cambria" panose="02040503050406030204" pitchFamily="18" charset="0"/>
                <a:ea typeface="Cambria" panose="02040503050406030204" pitchFamily="18" charset="0"/>
              </a:rPr>
              <a:t>30</a:t>
            </a:r>
            <a:r>
              <a:rPr lang="fr-FR" b="1" i="0" dirty="0">
                <a:latin typeface="Cambria" panose="02040503050406030204" pitchFamily="18" charset="0"/>
                <a:ea typeface="Cambria" panose="02040503050406030204" pitchFamily="18" charset="0"/>
              </a:rPr>
              <a:t>° Le président de la Commission nationale de l'informatique et des libertés ; </a:t>
            </a:r>
            <a:r>
              <a:rPr lang="fr-FR" b="1" i="0" dirty="0" smtClean="0">
                <a:latin typeface="Cambria" panose="02040503050406030204" pitchFamily="18" charset="0"/>
                <a:ea typeface="Cambria" panose="02040503050406030204" pitchFamily="18" charset="0"/>
              </a:rPr>
              <a:t> (…)</a:t>
            </a:r>
          </a:p>
          <a:p>
            <a:r>
              <a:rPr lang="fr-FR" b="1" i="0" dirty="0" smtClean="0">
                <a:latin typeface="Cambria" panose="02040503050406030204" pitchFamily="18" charset="0"/>
                <a:ea typeface="Cambria" panose="02040503050406030204" pitchFamily="18" charset="0"/>
              </a:rPr>
              <a:t>43</a:t>
            </a:r>
            <a:r>
              <a:rPr lang="fr-FR" b="1" i="0" dirty="0">
                <a:latin typeface="Cambria" panose="02040503050406030204" pitchFamily="18" charset="0"/>
                <a:ea typeface="Cambria" panose="02040503050406030204" pitchFamily="18" charset="0"/>
              </a:rPr>
              <a:t>° Le secrétaire général de la ville de Paris </a:t>
            </a:r>
            <a:r>
              <a:rPr lang="fr-FR" b="1" i="0" dirty="0" smtClean="0">
                <a:latin typeface="Cambria" panose="02040503050406030204" pitchFamily="18" charset="0"/>
                <a:ea typeface="Cambria" panose="02040503050406030204" pitchFamily="18" charset="0"/>
              </a:rPr>
              <a:t>; (…)</a:t>
            </a:r>
          </a:p>
          <a:p>
            <a:r>
              <a:rPr lang="fr-FR" b="1" i="0" dirty="0" smtClean="0">
                <a:latin typeface="Cambria" panose="02040503050406030204" pitchFamily="18" charset="0"/>
                <a:ea typeface="Cambria" panose="02040503050406030204" pitchFamily="18" charset="0"/>
              </a:rPr>
              <a:t>55</a:t>
            </a:r>
            <a:r>
              <a:rPr lang="fr-FR" b="1" i="0" dirty="0">
                <a:latin typeface="Cambria" panose="02040503050406030204" pitchFamily="18" charset="0"/>
                <a:ea typeface="Cambria" panose="02040503050406030204" pitchFamily="18" charset="0"/>
              </a:rPr>
              <a:t>° Les directeurs des services de la ville de Paris dans l'ordre de leur nomination </a:t>
            </a:r>
            <a:r>
              <a:rPr lang="fr-FR" b="1" i="0" dirty="0" smtClean="0">
                <a:latin typeface="Cambria" panose="02040503050406030204" pitchFamily="18" charset="0"/>
                <a:ea typeface="Cambria" panose="02040503050406030204" pitchFamily="18" charset="0"/>
              </a:rPr>
              <a:t>; (…) »</a:t>
            </a:r>
            <a:endParaRPr lang="fr-FR" b="1" i="0" dirty="0">
              <a:latin typeface="Cambria" panose="02040503050406030204" pitchFamily="18" charset="0"/>
              <a:ea typeface="Cambria" panose="020405030504060302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0905" y="4699990"/>
            <a:ext cx="4322619" cy="135378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Espace réservé du pied de page 3"/>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21060024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562424" y="496408"/>
            <a:ext cx="10800000" cy="690950"/>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Pour les départements (hors Paris), il est établi par l’article 3 du décret du 13 septembre 1989 modifié (</a:t>
            </a:r>
            <a:r>
              <a:rPr lang="fr-FR" u="sng" dirty="0" smtClean="0">
                <a:solidFill>
                  <a:schemeClr val="accent2">
                    <a:lumMod val="60000"/>
                    <a:lumOff val="40000"/>
                  </a:schemeClr>
                </a:solidFill>
                <a:latin typeface="Cambria" panose="02040503050406030204" pitchFamily="18" charset="0"/>
                <a:ea typeface="Cambria" panose="02040503050406030204" pitchFamily="18" charset="0"/>
              </a:rPr>
              <a:t>extrait</a:t>
            </a:r>
            <a:r>
              <a:rPr lang="fr-FR" dirty="0" smtClean="0">
                <a:solidFill>
                  <a:schemeClr val="accent2">
                    <a:lumMod val="60000"/>
                    <a:lumOff val="40000"/>
                  </a:schemeClr>
                </a:solidFill>
                <a:latin typeface="Cambria" panose="02040503050406030204" pitchFamily="18" charset="0"/>
                <a:ea typeface="Cambria" panose="02040503050406030204" pitchFamily="18" charset="0"/>
              </a:rPr>
              <a:t>) =&gt; 33 fonctions désignées</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590324" y="112824"/>
            <a:ext cx="10800000" cy="468000"/>
          </a:xfrm>
        </p:spPr>
        <p:txBody>
          <a:bodyPr/>
          <a:lstStyle/>
          <a:p>
            <a:r>
              <a:rPr lang="fr-FR" dirty="0" smtClean="0">
                <a:solidFill>
                  <a:schemeClr val="accent3"/>
                </a:solidFill>
                <a:latin typeface="Cambria" panose="02040503050406030204" pitchFamily="18" charset="0"/>
                <a:ea typeface="Cambria" panose="02040503050406030204" pitchFamily="18" charset="0"/>
              </a:rPr>
              <a:t>L’ordre protocolaire</a:t>
            </a:r>
            <a:endParaRPr lang="fr-FR" dirty="0">
              <a:solidFill>
                <a:schemeClr val="accent3"/>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70111" y="1608068"/>
            <a:ext cx="10937477" cy="4543088"/>
          </a:xfrm>
        </p:spPr>
        <p:txBody>
          <a:bodyPr/>
          <a:lstStyle/>
          <a:p>
            <a:endParaRPr lang="fr-FR" dirty="0"/>
          </a:p>
          <a:p>
            <a:endParaRPr lang="fr-FR" dirty="0"/>
          </a:p>
          <a:p>
            <a:endParaRPr lang="fr-FR" sz="1400" b="1" i="0" dirty="0">
              <a:latin typeface="Cambria" panose="02040503050406030204" pitchFamily="18" charset="0"/>
              <a:ea typeface="Cambria" panose="02040503050406030204" pitchFamily="18" charset="0"/>
            </a:endParaRPr>
          </a:p>
        </p:txBody>
      </p:sp>
      <p:sp>
        <p:nvSpPr>
          <p:cNvPr id="4" name="Rectangle 3"/>
          <p:cNvSpPr/>
          <p:nvPr/>
        </p:nvSpPr>
        <p:spPr>
          <a:xfrm>
            <a:off x="378691" y="1164134"/>
            <a:ext cx="11397673" cy="5047536"/>
          </a:xfrm>
          <a:prstGeom prst="rect">
            <a:avLst/>
          </a:prstGeom>
        </p:spPr>
        <p:txBody>
          <a:bodyPr wrap="square">
            <a:spAutoFit/>
          </a:bodyPr>
          <a:lstStyle/>
          <a:p>
            <a:r>
              <a:rPr lang="fr-FR" sz="1400" b="1" dirty="0" smtClean="0">
                <a:latin typeface="Cambria" panose="02040503050406030204" pitchFamily="18" charset="0"/>
                <a:ea typeface="Cambria" panose="02040503050406030204" pitchFamily="18" charset="0"/>
              </a:rPr>
              <a:t>« 1° Le </a:t>
            </a:r>
            <a:r>
              <a:rPr lang="fr-FR" sz="1400" b="1" dirty="0">
                <a:latin typeface="Cambria" panose="02040503050406030204" pitchFamily="18" charset="0"/>
                <a:ea typeface="Cambria" panose="02040503050406030204" pitchFamily="18" charset="0"/>
              </a:rPr>
              <a:t>p</a:t>
            </a:r>
            <a:r>
              <a:rPr lang="fr-FR" sz="1400" b="1" dirty="0" smtClean="0">
                <a:latin typeface="Cambria" panose="02040503050406030204" pitchFamily="18" charset="0"/>
                <a:ea typeface="Cambria" panose="02040503050406030204" pitchFamily="18" charset="0"/>
              </a:rPr>
              <a:t>réfet</a:t>
            </a:r>
            <a:r>
              <a:rPr lang="fr-FR" sz="1400" b="1" dirty="0">
                <a:latin typeface="Cambria" panose="02040503050406030204" pitchFamily="18" charset="0"/>
                <a:ea typeface="Cambria" panose="02040503050406030204" pitchFamily="18" charset="0"/>
              </a:rPr>
              <a:t>, représentant de l'État dans le </a:t>
            </a:r>
            <a:r>
              <a:rPr lang="fr-FR" sz="1400" b="1" dirty="0" smtClean="0">
                <a:latin typeface="Cambria" panose="02040503050406030204" pitchFamily="18" charset="0"/>
                <a:ea typeface="Cambria" panose="02040503050406030204" pitchFamily="18" charset="0"/>
              </a:rPr>
              <a:t>département </a:t>
            </a:r>
            <a:r>
              <a:rPr lang="fr-FR" sz="1400" b="1" dirty="0">
                <a:latin typeface="Cambria" panose="02040503050406030204" pitchFamily="18" charset="0"/>
                <a:ea typeface="Cambria" panose="02040503050406030204" pitchFamily="18" charset="0"/>
              </a:rPr>
              <a:t>ou la </a:t>
            </a:r>
            <a:r>
              <a:rPr lang="fr-FR" sz="1400" b="1" dirty="0" smtClean="0">
                <a:latin typeface="Cambria" panose="02040503050406030204" pitchFamily="18" charset="0"/>
                <a:ea typeface="Cambria" panose="02040503050406030204" pitchFamily="18" charset="0"/>
              </a:rPr>
              <a:t>collectivité </a:t>
            </a:r>
            <a:r>
              <a:rPr lang="fr-FR" sz="1400" b="1" dirty="0">
                <a:latin typeface="Cambria" panose="02040503050406030204" pitchFamily="18" charset="0"/>
                <a:ea typeface="Cambria" panose="02040503050406030204" pitchFamily="18" charset="0"/>
              </a:rPr>
              <a:t>;</a:t>
            </a:r>
          </a:p>
          <a:p>
            <a:r>
              <a:rPr lang="fr-FR" sz="1400" b="1" dirty="0" smtClean="0">
                <a:latin typeface="Cambria" panose="02040503050406030204" pitchFamily="18" charset="0"/>
                <a:ea typeface="Cambria" panose="02040503050406030204" pitchFamily="18" charset="0"/>
              </a:rPr>
              <a:t>2° Les </a:t>
            </a:r>
            <a:r>
              <a:rPr lang="fr-FR" sz="1400" b="1" dirty="0">
                <a:latin typeface="Cambria" panose="02040503050406030204" pitchFamily="18" charset="0"/>
                <a:ea typeface="Cambria" panose="02040503050406030204" pitchFamily="18" charset="0"/>
              </a:rPr>
              <a:t>d</a:t>
            </a:r>
            <a:r>
              <a:rPr lang="fr-FR" sz="1400" b="1" dirty="0" smtClean="0">
                <a:latin typeface="Cambria" panose="02040503050406030204" pitchFamily="18" charset="0"/>
                <a:ea typeface="Cambria" panose="02040503050406030204" pitchFamily="18" charset="0"/>
              </a:rPr>
              <a:t>éputés </a:t>
            </a:r>
            <a:r>
              <a:rPr lang="fr-FR" sz="1400" b="1" dirty="0">
                <a:latin typeface="Cambria" panose="02040503050406030204" pitchFamily="18" charset="0"/>
                <a:ea typeface="Cambria" panose="02040503050406030204" pitchFamily="18" charset="0"/>
              </a:rPr>
              <a:t>;</a:t>
            </a:r>
          </a:p>
          <a:p>
            <a:r>
              <a:rPr lang="fr-FR" sz="1400" b="1" dirty="0" smtClean="0">
                <a:latin typeface="Cambria" panose="02040503050406030204" pitchFamily="18" charset="0"/>
                <a:ea typeface="Cambria" panose="02040503050406030204" pitchFamily="18" charset="0"/>
              </a:rPr>
              <a:t>3° Les sénateurs </a:t>
            </a:r>
            <a:r>
              <a:rPr lang="fr-FR" sz="1400" b="1" dirty="0">
                <a:latin typeface="Cambria" panose="02040503050406030204" pitchFamily="18" charset="0"/>
                <a:ea typeface="Cambria" panose="02040503050406030204" pitchFamily="18" charset="0"/>
              </a:rPr>
              <a:t>;</a:t>
            </a:r>
          </a:p>
          <a:p>
            <a:r>
              <a:rPr lang="fr-FR" sz="1400" b="1" dirty="0" smtClean="0">
                <a:latin typeface="Cambria" panose="02040503050406030204" pitchFamily="18" charset="0"/>
                <a:ea typeface="Cambria" panose="02040503050406030204" pitchFamily="18" charset="0"/>
              </a:rPr>
              <a:t>4° Les représentants au </a:t>
            </a:r>
            <a:r>
              <a:rPr lang="fr-FR" sz="1400" b="1" dirty="0">
                <a:latin typeface="Cambria" panose="02040503050406030204" pitchFamily="18" charset="0"/>
                <a:ea typeface="Cambria" panose="02040503050406030204" pitchFamily="18" charset="0"/>
              </a:rPr>
              <a:t>P</a:t>
            </a:r>
            <a:r>
              <a:rPr lang="fr-FR" sz="1400" b="1" dirty="0" smtClean="0">
                <a:latin typeface="Cambria" panose="02040503050406030204" pitchFamily="18" charset="0"/>
                <a:ea typeface="Cambria" panose="02040503050406030204" pitchFamily="18" charset="0"/>
              </a:rPr>
              <a:t>arlement européen </a:t>
            </a:r>
            <a:r>
              <a:rPr lang="fr-FR" sz="1400" b="1" dirty="0">
                <a:latin typeface="Cambria" panose="02040503050406030204" pitchFamily="18" charset="0"/>
                <a:ea typeface="Cambria" panose="02040503050406030204" pitchFamily="18" charset="0"/>
              </a:rPr>
              <a:t>;</a:t>
            </a:r>
          </a:p>
          <a:p>
            <a:r>
              <a:rPr lang="fr-FR" sz="1400" b="1" dirty="0" smtClean="0">
                <a:latin typeface="Cambria" panose="02040503050406030204" pitchFamily="18" charset="0"/>
                <a:ea typeface="Cambria" panose="02040503050406030204" pitchFamily="18" charset="0"/>
              </a:rPr>
              <a:t>5° Le </a:t>
            </a:r>
            <a:r>
              <a:rPr lang="fr-FR" sz="1400" b="1" dirty="0">
                <a:latin typeface="Cambria" panose="02040503050406030204" pitchFamily="18" charset="0"/>
                <a:ea typeface="Cambria" panose="02040503050406030204" pitchFamily="18" charset="0"/>
              </a:rPr>
              <a:t>p</a:t>
            </a:r>
            <a:r>
              <a:rPr lang="fr-FR" sz="1400" b="1" dirty="0" smtClean="0">
                <a:latin typeface="Cambria" panose="02040503050406030204" pitchFamily="18" charset="0"/>
                <a:ea typeface="Cambria" panose="02040503050406030204" pitchFamily="18" charset="0"/>
              </a:rPr>
              <a:t>résident </a:t>
            </a:r>
            <a:r>
              <a:rPr lang="fr-FR" sz="1400" b="1" dirty="0">
                <a:latin typeface="Cambria" panose="02040503050406030204" pitchFamily="18" charset="0"/>
                <a:ea typeface="Cambria" panose="02040503050406030204" pitchFamily="18" charset="0"/>
              </a:rPr>
              <a:t>du </a:t>
            </a:r>
            <a:r>
              <a:rPr lang="fr-FR" sz="1400" b="1" dirty="0" smtClean="0">
                <a:latin typeface="Cambria" panose="02040503050406030204" pitchFamily="18" charset="0"/>
                <a:ea typeface="Cambria" panose="02040503050406030204" pitchFamily="18" charset="0"/>
              </a:rPr>
              <a:t>conseil </a:t>
            </a:r>
            <a:r>
              <a:rPr lang="fr-FR" sz="1400" b="1" dirty="0">
                <a:latin typeface="Cambria" panose="02040503050406030204" pitchFamily="18" charset="0"/>
                <a:ea typeface="Cambria" panose="02040503050406030204" pitchFamily="18" charset="0"/>
              </a:rPr>
              <a:t>r</a:t>
            </a:r>
            <a:r>
              <a:rPr lang="fr-FR" sz="1400" b="1" dirty="0" smtClean="0">
                <a:latin typeface="Cambria" panose="02040503050406030204" pitchFamily="18" charset="0"/>
                <a:ea typeface="Cambria" panose="02040503050406030204" pitchFamily="18" charset="0"/>
              </a:rPr>
              <a:t>égional </a:t>
            </a:r>
            <a:r>
              <a:rPr lang="fr-FR" sz="1400" b="1" dirty="0">
                <a:latin typeface="Cambria" panose="02040503050406030204" pitchFamily="18" charset="0"/>
                <a:ea typeface="Cambria" panose="02040503050406030204" pitchFamily="18" charset="0"/>
              </a:rPr>
              <a:t>ou, dans les </a:t>
            </a:r>
            <a:r>
              <a:rPr lang="fr-FR" sz="1400" b="1" dirty="0" smtClean="0">
                <a:latin typeface="Cambria" panose="02040503050406030204" pitchFamily="18" charset="0"/>
                <a:ea typeface="Cambria" panose="02040503050406030204" pitchFamily="18" charset="0"/>
              </a:rPr>
              <a:t>départements </a:t>
            </a:r>
            <a:r>
              <a:rPr lang="fr-FR" sz="1400" b="1" dirty="0">
                <a:latin typeface="Cambria" panose="02040503050406030204" pitchFamily="18" charset="0"/>
                <a:ea typeface="Cambria" panose="02040503050406030204" pitchFamily="18" charset="0"/>
              </a:rPr>
              <a:t>de Corse-du-Sud et de Haute-Corse, le </a:t>
            </a:r>
            <a:r>
              <a:rPr lang="fr-FR" sz="1400" b="1" dirty="0" smtClean="0">
                <a:latin typeface="Cambria" panose="02040503050406030204" pitchFamily="18" charset="0"/>
                <a:ea typeface="Cambria" panose="02040503050406030204" pitchFamily="18" charset="0"/>
              </a:rPr>
              <a:t>président </a:t>
            </a:r>
            <a:r>
              <a:rPr lang="fr-FR" sz="1400" b="1" dirty="0">
                <a:latin typeface="Cambria" panose="02040503050406030204" pitchFamily="18" charset="0"/>
                <a:ea typeface="Cambria" panose="02040503050406030204" pitchFamily="18" charset="0"/>
              </a:rPr>
              <a:t>du </a:t>
            </a:r>
            <a:r>
              <a:rPr lang="fr-FR" sz="1400" b="1" dirty="0" smtClean="0">
                <a:latin typeface="Cambria" panose="02040503050406030204" pitchFamily="18" charset="0"/>
                <a:ea typeface="Cambria" panose="02040503050406030204" pitchFamily="18" charset="0"/>
              </a:rPr>
              <a:t>conseil </a:t>
            </a:r>
            <a:r>
              <a:rPr lang="fr-FR" sz="1400" b="1" dirty="0">
                <a:latin typeface="Cambria" panose="02040503050406030204" pitchFamily="18" charset="0"/>
                <a:ea typeface="Cambria" panose="02040503050406030204" pitchFamily="18" charset="0"/>
              </a:rPr>
              <a:t>exécutif de Corse, le </a:t>
            </a:r>
            <a:r>
              <a:rPr lang="fr-FR" sz="1400" b="1" dirty="0" smtClean="0">
                <a:latin typeface="Cambria" panose="02040503050406030204" pitchFamily="18" charset="0"/>
                <a:ea typeface="Cambria" panose="02040503050406030204" pitchFamily="18" charset="0"/>
              </a:rPr>
              <a:t>président </a:t>
            </a:r>
            <a:r>
              <a:rPr lang="fr-FR" sz="1400" b="1" dirty="0">
                <a:latin typeface="Cambria" panose="02040503050406030204" pitchFamily="18" charset="0"/>
                <a:ea typeface="Cambria" panose="02040503050406030204" pitchFamily="18" charset="0"/>
              </a:rPr>
              <a:t>de </a:t>
            </a:r>
            <a:r>
              <a:rPr lang="fr-FR" sz="1400" b="1" dirty="0" smtClean="0">
                <a:latin typeface="Cambria" panose="02040503050406030204" pitchFamily="18" charset="0"/>
                <a:ea typeface="Cambria" panose="02040503050406030204" pitchFamily="18" charset="0"/>
              </a:rPr>
              <a:t>l‘assemblée </a:t>
            </a:r>
            <a:r>
              <a:rPr lang="fr-FR" sz="1400" b="1" dirty="0">
                <a:latin typeface="Cambria" panose="02040503050406030204" pitchFamily="18" charset="0"/>
                <a:ea typeface="Cambria" panose="02040503050406030204" pitchFamily="18" charset="0"/>
              </a:rPr>
              <a:t>de Corse ;</a:t>
            </a:r>
          </a:p>
          <a:p>
            <a:r>
              <a:rPr lang="fr-FR" sz="1400" b="1" dirty="0" smtClean="0">
                <a:latin typeface="Cambria" panose="02040503050406030204" pitchFamily="18" charset="0"/>
                <a:ea typeface="Cambria" panose="02040503050406030204" pitchFamily="18" charset="0"/>
              </a:rPr>
              <a:t>6° Le président </a:t>
            </a:r>
            <a:r>
              <a:rPr lang="fr-FR" sz="1400" b="1" dirty="0">
                <a:latin typeface="Cambria" panose="02040503050406030204" pitchFamily="18" charset="0"/>
                <a:ea typeface="Cambria" panose="02040503050406030204" pitchFamily="18" charset="0"/>
              </a:rPr>
              <a:t>du c</a:t>
            </a:r>
            <a:r>
              <a:rPr lang="fr-FR" sz="1400" b="1" dirty="0" smtClean="0">
                <a:latin typeface="Cambria" panose="02040503050406030204" pitchFamily="18" charset="0"/>
                <a:ea typeface="Cambria" panose="02040503050406030204" pitchFamily="18" charset="0"/>
              </a:rPr>
              <a:t>onseil départemental </a:t>
            </a:r>
            <a:r>
              <a:rPr lang="fr-FR" sz="1400" b="1" dirty="0">
                <a:latin typeface="Cambria" panose="02040503050406030204" pitchFamily="18" charset="0"/>
                <a:ea typeface="Cambria" panose="02040503050406030204" pitchFamily="18" charset="0"/>
              </a:rPr>
              <a:t>;</a:t>
            </a:r>
          </a:p>
          <a:p>
            <a:r>
              <a:rPr lang="fr-FR" sz="1400" b="1" dirty="0" smtClean="0">
                <a:latin typeface="Cambria" panose="02040503050406030204" pitchFamily="18" charset="0"/>
                <a:ea typeface="Cambria" panose="02040503050406030204" pitchFamily="18" charset="0"/>
              </a:rPr>
              <a:t>7° Le </a:t>
            </a:r>
            <a:r>
              <a:rPr lang="fr-FR" sz="1400" b="1" dirty="0">
                <a:latin typeface="Cambria" panose="02040503050406030204" pitchFamily="18" charset="0"/>
                <a:ea typeface="Cambria" panose="02040503050406030204" pitchFamily="18" charset="0"/>
              </a:rPr>
              <a:t>m</a:t>
            </a:r>
            <a:r>
              <a:rPr lang="fr-FR" sz="1400" b="1" dirty="0" smtClean="0">
                <a:latin typeface="Cambria" panose="02040503050406030204" pitchFamily="18" charset="0"/>
                <a:ea typeface="Cambria" panose="02040503050406030204" pitchFamily="18" charset="0"/>
              </a:rPr>
              <a:t>aire </a:t>
            </a:r>
            <a:r>
              <a:rPr lang="fr-FR" sz="1400" b="1" dirty="0">
                <a:latin typeface="Cambria" panose="02040503050406030204" pitchFamily="18" charset="0"/>
                <a:ea typeface="Cambria" panose="02040503050406030204" pitchFamily="18" charset="0"/>
              </a:rPr>
              <a:t>de la Commune dans laquelle se déroule la cérémonie ;</a:t>
            </a:r>
          </a:p>
          <a:p>
            <a:r>
              <a:rPr lang="fr-FR" sz="1400" b="1" dirty="0" smtClean="0">
                <a:latin typeface="Cambria" panose="02040503050406030204" pitchFamily="18" charset="0"/>
                <a:ea typeface="Cambria" panose="02040503050406030204" pitchFamily="18" charset="0"/>
              </a:rPr>
              <a:t>8° Le </a:t>
            </a:r>
            <a:r>
              <a:rPr lang="fr-FR" sz="1400" b="1" dirty="0">
                <a:latin typeface="Cambria" panose="02040503050406030204" pitchFamily="18" charset="0"/>
                <a:ea typeface="Cambria" panose="02040503050406030204" pitchFamily="18" charset="0"/>
              </a:rPr>
              <a:t>g</a:t>
            </a:r>
            <a:r>
              <a:rPr lang="fr-FR" sz="1400" b="1" dirty="0" smtClean="0">
                <a:latin typeface="Cambria" panose="02040503050406030204" pitchFamily="18" charset="0"/>
                <a:ea typeface="Cambria" panose="02040503050406030204" pitchFamily="18" charset="0"/>
              </a:rPr>
              <a:t>énéral</a:t>
            </a:r>
            <a:r>
              <a:rPr lang="fr-FR" sz="1400" b="1" dirty="0">
                <a:latin typeface="Cambria" panose="02040503050406030204" pitchFamily="18" charset="0"/>
                <a:ea typeface="Cambria" panose="02040503050406030204" pitchFamily="18" charset="0"/>
              </a:rPr>
              <a:t>, </a:t>
            </a:r>
            <a:r>
              <a:rPr lang="fr-FR" sz="1400" b="1" dirty="0" smtClean="0">
                <a:latin typeface="Cambria" panose="02040503050406030204" pitchFamily="18" charset="0"/>
                <a:ea typeface="Cambria" panose="02040503050406030204" pitchFamily="18" charset="0"/>
              </a:rPr>
              <a:t>commandant </a:t>
            </a:r>
            <a:r>
              <a:rPr lang="fr-FR" sz="1400" b="1" dirty="0">
                <a:latin typeface="Cambria" panose="02040503050406030204" pitchFamily="18" charset="0"/>
                <a:ea typeface="Cambria" panose="02040503050406030204" pitchFamily="18" charset="0"/>
              </a:rPr>
              <a:t>la région terre, </a:t>
            </a:r>
            <a:r>
              <a:rPr lang="fr-FR" sz="1400" b="1" dirty="0" smtClean="0">
                <a:latin typeface="Cambria" panose="02040503050406030204" pitchFamily="18" charset="0"/>
                <a:ea typeface="Cambria" panose="02040503050406030204" pitchFamily="18" charset="0"/>
              </a:rPr>
              <a:t>l‘amiral</a:t>
            </a:r>
            <a:r>
              <a:rPr lang="fr-FR" sz="1400" b="1" dirty="0">
                <a:latin typeface="Cambria" panose="02040503050406030204" pitchFamily="18" charset="0"/>
                <a:ea typeface="Cambria" panose="02040503050406030204" pitchFamily="18" charset="0"/>
              </a:rPr>
              <a:t>, </a:t>
            </a:r>
            <a:r>
              <a:rPr lang="fr-FR" sz="1400" b="1" dirty="0" smtClean="0">
                <a:latin typeface="Cambria" panose="02040503050406030204" pitchFamily="18" charset="0"/>
                <a:ea typeface="Cambria" panose="02040503050406030204" pitchFamily="18" charset="0"/>
              </a:rPr>
              <a:t>commandant </a:t>
            </a:r>
            <a:r>
              <a:rPr lang="fr-FR" sz="1400" b="1" dirty="0">
                <a:latin typeface="Cambria" panose="02040503050406030204" pitchFamily="18" charset="0"/>
                <a:ea typeface="Cambria" panose="02040503050406030204" pitchFamily="18" charset="0"/>
              </a:rPr>
              <a:t>la région maritime, le </a:t>
            </a:r>
            <a:r>
              <a:rPr lang="fr-FR" sz="1400" b="1" dirty="0" smtClean="0">
                <a:latin typeface="Cambria" panose="02040503050406030204" pitchFamily="18" charset="0"/>
                <a:ea typeface="Cambria" panose="02040503050406030204" pitchFamily="18" charset="0"/>
              </a:rPr>
              <a:t>général</a:t>
            </a:r>
            <a:r>
              <a:rPr lang="fr-FR" sz="1400" b="1" dirty="0">
                <a:latin typeface="Cambria" panose="02040503050406030204" pitchFamily="18" charset="0"/>
                <a:ea typeface="Cambria" panose="02040503050406030204" pitchFamily="18" charset="0"/>
              </a:rPr>
              <a:t>, </a:t>
            </a:r>
            <a:r>
              <a:rPr lang="fr-FR" sz="1400" b="1" dirty="0" smtClean="0">
                <a:latin typeface="Cambria" panose="02040503050406030204" pitchFamily="18" charset="0"/>
                <a:ea typeface="Cambria" panose="02040503050406030204" pitchFamily="18" charset="0"/>
              </a:rPr>
              <a:t>commandant </a:t>
            </a:r>
            <a:r>
              <a:rPr lang="fr-FR" sz="1400" b="1" dirty="0">
                <a:latin typeface="Cambria" panose="02040503050406030204" pitchFamily="18" charset="0"/>
                <a:ea typeface="Cambria" panose="02040503050406030204" pitchFamily="18" charset="0"/>
              </a:rPr>
              <a:t>la région aérienne, le </a:t>
            </a:r>
            <a:r>
              <a:rPr lang="fr-FR" sz="1400" b="1" dirty="0" smtClean="0">
                <a:latin typeface="Cambria" panose="02040503050406030204" pitchFamily="18" charset="0"/>
                <a:ea typeface="Cambria" panose="02040503050406030204" pitchFamily="18" charset="0"/>
              </a:rPr>
              <a:t>général</a:t>
            </a:r>
            <a:r>
              <a:rPr lang="fr-FR" sz="1400" b="1" dirty="0">
                <a:latin typeface="Cambria" panose="02040503050406030204" pitchFamily="18" charset="0"/>
                <a:ea typeface="Cambria" panose="02040503050406030204" pitchFamily="18" charset="0"/>
              </a:rPr>
              <a:t>, </a:t>
            </a:r>
            <a:r>
              <a:rPr lang="fr-FR" sz="1400" b="1" dirty="0" smtClean="0">
                <a:latin typeface="Cambria" panose="02040503050406030204" pitchFamily="18" charset="0"/>
                <a:ea typeface="Cambria" panose="02040503050406030204" pitchFamily="18" charset="0"/>
              </a:rPr>
              <a:t>commandant </a:t>
            </a:r>
            <a:r>
              <a:rPr lang="fr-FR" sz="1400" b="1" dirty="0">
                <a:latin typeface="Cambria" panose="02040503050406030204" pitchFamily="18" charset="0"/>
                <a:ea typeface="Cambria" panose="02040503050406030204" pitchFamily="18" charset="0"/>
              </a:rPr>
              <a:t>la région de gendarmerie ;</a:t>
            </a:r>
          </a:p>
          <a:p>
            <a:r>
              <a:rPr lang="fr-FR" sz="1400" b="1" dirty="0" smtClean="0">
                <a:latin typeface="Cambria" panose="02040503050406030204" pitchFamily="18" charset="0"/>
                <a:ea typeface="Cambria" panose="02040503050406030204" pitchFamily="18" charset="0"/>
              </a:rPr>
              <a:t>9° Le </a:t>
            </a:r>
            <a:r>
              <a:rPr lang="fr-FR" sz="1400" b="1" dirty="0">
                <a:latin typeface="Cambria" panose="02040503050406030204" pitchFamily="18" charset="0"/>
                <a:ea typeface="Cambria" panose="02040503050406030204" pitchFamily="18" charset="0"/>
              </a:rPr>
              <a:t>p</a:t>
            </a:r>
            <a:r>
              <a:rPr lang="fr-FR" sz="1400" b="1" dirty="0" smtClean="0">
                <a:latin typeface="Cambria" panose="02040503050406030204" pitchFamily="18" charset="0"/>
                <a:ea typeface="Cambria" panose="02040503050406030204" pitchFamily="18" charset="0"/>
              </a:rPr>
              <a:t>résident </a:t>
            </a:r>
            <a:r>
              <a:rPr lang="fr-FR" sz="1400" b="1" dirty="0">
                <a:latin typeface="Cambria" panose="02040503050406030204" pitchFamily="18" charset="0"/>
                <a:ea typeface="Cambria" panose="02040503050406030204" pitchFamily="18" charset="0"/>
              </a:rPr>
              <a:t>de la </a:t>
            </a:r>
            <a:r>
              <a:rPr lang="fr-FR" sz="1400" b="1" dirty="0" smtClean="0">
                <a:latin typeface="Cambria" panose="02040503050406030204" pitchFamily="18" charset="0"/>
                <a:ea typeface="Cambria" panose="02040503050406030204" pitchFamily="18" charset="0"/>
              </a:rPr>
              <a:t>cour administrative d‘appel</a:t>
            </a:r>
            <a:r>
              <a:rPr lang="fr-FR" sz="1400" b="1" dirty="0">
                <a:latin typeface="Cambria" panose="02040503050406030204" pitchFamily="18" charset="0"/>
                <a:ea typeface="Cambria" panose="02040503050406030204" pitchFamily="18" charset="0"/>
              </a:rPr>
              <a:t>, le </a:t>
            </a:r>
            <a:r>
              <a:rPr lang="fr-FR" sz="1400" b="1" dirty="0" smtClean="0">
                <a:latin typeface="Cambria" panose="02040503050406030204" pitchFamily="18" charset="0"/>
                <a:ea typeface="Cambria" panose="02040503050406030204" pitchFamily="18" charset="0"/>
              </a:rPr>
              <a:t>premier </a:t>
            </a:r>
            <a:r>
              <a:rPr lang="fr-FR" sz="1400" b="1" dirty="0">
                <a:latin typeface="Cambria" panose="02040503050406030204" pitchFamily="18" charset="0"/>
                <a:ea typeface="Cambria" panose="02040503050406030204" pitchFamily="18" charset="0"/>
              </a:rPr>
              <a:t>p</a:t>
            </a:r>
            <a:r>
              <a:rPr lang="fr-FR" sz="1400" b="1" dirty="0" smtClean="0">
                <a:latin typeface="Cambria" panose="02040503050406030204" pitchFamily="18" charset="0"/>
                <a:ea typeface="Cambria" panose="02040503050406030204" pitchFamily="18" charset="0"/>
              </a:rPr>
              <a:t>résident </a:t>
            </a:r>
            <a:r>
              <a:rPr lang="fr-FR" sz="1400" b="1" dirty="0">
                <a:latin typeface="Cambria" panose="02040503050406030204" pitchFamily="18" charset="0"/>
                <a:ea typeface="Cambria" panose="02040503050406030204" pitchFamily="18" charset="0"/>
              </a:rPr>
              <a:t>de la </a:t>
            </a:r>
            <a:r>
              <a:rPr lang="fr-FR" sz="1400" b="1" dirty="0" smtClean="0">
                <a:latin typeface="Cambria" panose="02040503050406030204" pitchFamily="18" charset="0"/>
                <a:ea typeface="Cambria" panose="02040503050406030204" pitchFamily="18" charset="0"/>
              </a:rPr>
              <a:t>cour d‘appel </a:t>
            </a:r>
            <a:r>
              <a:rPr lang="fr-FR" sz="1400" b="1" dirty="0">
                <a:latin typeface="Cambria" panose="02040503050406030204" pitchFamily="18" charset="0"/>
                <a:ea typeface="Cambria" panose="02040503050406030204" pitchFamily="18" charset="0"/>
              </a:rPr>
              <a:t>et le </a:t>
            </a:r>
            <a:r>
              <a:rPr lang="fr-FR" sz="1400" b="1" dirty="0" smtClean="0">
                <a:latin typeface="Cambria" panose="02040503050406030204" pitchFamily="18" charset="0"/>
                <a:ea typeface="Cambria" panose="02040503050406030204" pitchFamily="18" charset="0"/>
              </a:rPr>
              <a:t>procureur </a:t>
            </a:r>
            <a:r>
              <a:rPr lang="fr-FR" sz="1400" b="1" dirty="0">
                <a:latin typeface="Cambria" panose="02040503050406030204" pitchFamily="18" charset="0"/>
                <a:ea typeface="Cambria" panose="02040503050406030204" pitchFamily="18" charset="0"/>
              </a:rPr>
              <a:t>g</a:t>
            </a:r>
            <a:r>
              <a:rPr lang="fr-FR" sz="1400" b="1" dirty="0" smtClean="0">
                <a:latin typeface="Cambria" panose="02040503050406030204" pitchFamily="18" charset="0"/>
                <a:ea typeface="Cambria" panose="02040503050406030204" pitchFamily="18" charset="0"/>
              </a:rPr>
              <a:t>énéral </a:t>
            </a:r>
            <a:r>
              <a:rPr lang="fr-FR" sz="1400" b="1" dirty="0">
                <a:latin typeface="Cambria" panose="02040503050406030204" pitchFamily="18" charset="0"/>
                <a:ea typeface="Cambria" panose="02040503050406030204" pitchFamily="18" charset="0"/>
              </a:rPr>
              <a:t>près cette cour ou, à Saint-Pierre-et-Miquelon et à Mayotte, le président du tribunal supérieur d'appel et le procureur de la République près ce tribunal ;</a:t>
            </a:r>
          </a:p>
          <a:p>
            <a:r>
              <a:rPr lang="fr-FR" sz="1400" b="1" dirty="0" smtClean="0">
                <a:latin typeface="Cambria" panose="02040503050406030204" pitchFamily="18" charset="0"/>
                <a:ea typeface="Cambria" panose="02040503050406030204" pitchFamily="18" charset="0"/>
              </a:rPr>
              <a:t>10° L‘amiral</a:t>
            </a:r>
            <a:r>
              <a:rPr lang="fr-FR" sz="1400" b="1" dirty="0">
                <a:latin typeface="Cambria" panose="02040503050406030204" pitchFamily="18" charset="0"/>
                <a:ea typeface="Cambria" panose="02040503050406030204" pitchFamily="18" charset="0"/>
              </a:rPr>
              <a:t>, commandant l'arrondissement maritime, le </a:t>
            </a:r>
            <a:r>
              <a:rPr lang="fr-FR" sz="1400" b="1" dirty="0" smtClean="0">
                <a:latin typeface="Cambria" panose="02040503050406030204" pitchFamily="18" charset="0"/>
                <a:ea typeface="Cambria" panose="02040503050406030204" pitchFamily="18" charset="0"/>
              </a:rPr>
              <a:t>général</a:t>
            </a:r>
            <a:r>
              <a:rPr lang="fr-FR" sz="1400" b="1" dirty="0">
                <a:latin typeface="Cambria" panose="02040503050406030204" pitchFamily="18" charset="0"/>
                <a:ea typeface="Cambria" panose="02040503050406030204" pitchFamily="18" charset="0"/>
              </a:rPr>
              <a:t>, </a:t>
            </a:r>
            <a:r>
              <a:rPr lang="fr-FR" sz="1400" b="1" dirty="0" smtClean="0">
                <a:latin typeface="Cambria" panose="02040503050406030204" pitchFamily="18" charset="0"/>
                <a:ea typeface="Cambria" panose="02040503050406030204" pitchFamily="18" charset="0"/>
              </a:rPr>
              <a:t>commandant </a:t>
            </a:r>
            <a:r>
              <a:rPr lang="fr-FR" sz="1400" b="1" dirty="0">
                <a:latin typeface="Cambria" panose="02040503050406030204" pitchFamily="18" charset="0"/>
                <a:ea typeface="Cambria" panose="02040503050406030204" pitchFamily="18" charset="0"/>
              </a:rPr>
              <a:t>la région de gendarmerie ; dans les départements et les collectivités territoriales d'outre-mer, l'autorité militaire exerçant le commandement supérieur des forces armées ;</a:t>
            </a:r>
          </a:p>
          <a:p>
            <a:r>
              <a:rPr lang="fr-FR" sz="1400" b="1" dirty="0" smtClean="0">
                <a:latin typeface="Cambria" panose="02040503050406030204" pitchFamily="18" charset="0"/>
                <a:ea typeface="Cambria" panose="02040503050406030204" pitchFamily="18" charset="0"/>
              </a:rPr>
              <a:t>11° Les </a:t>
            </a:r>
            <a:r>
              <a:rPr lang="fr-FR" sz="1400" b="1" dirty="0">
                <a:latin typeface="Cambria" panose="02040503050406030204" pitchFamily="18" charset="0"/>
                <a:ea typeface="Cambria" panose="02040503050406030204" pitchFamily="18" charset="0"/>
              </a:rPr>
              <a:t>dignitaires de la Légion d'honneur, les Compagnons de la Libération, les dignitaires de l'ordre national du Mérite et le délégué national de l'Ordre de la Libération </a:t>
            </a:r>
            <a:r>
              <a:rPr lang="fr-FR" sz="1400" b="1" dirty="0" smtClean="0">
                <a:latin typeface="Cambria" panose="02040503050406030204" pitchFamily="18" charset="0"/>
                <a:ea typeface="Cambria" panose="02040503050406030204" pitchFamily="18" charset="0"/>
              </a:rPr>
              <a:t>; (…)</a:t>
            </a:r>
            <a:endParaRPr lang="fr-FR" sz="1400" b="1" dirty="0">
              <a:latin typeface="Cambria" panose="02040503050406030204" pitchFamily="18" charset="0"/>
              <a:ea typeface="Cambria" panose="02040503050406030204" pitchFamily="18" charset="0"/>
            </a:endParaRPr>
          </a:p>
          <a:p>
            <a:r>
              <a:rPr lang="fr-FR" sz="1400" b="1" dirty="0" smtClean="0">
                <a:latin typeface="Cambria" panose="02040503050406030204" pitchFamily="18" charset="0"/>
                <a:ea typeface="Cambria" panose="02040503050406030204" pitchFamily="18" charset="0"/>
              </a:rPr>
              <a:t>15° Les </a:t>
            </a:r>
            <a:r>
              <a:rPr lang="fr-FR" sz="1400" b="1" dirty="0">
                <a:latin typeface="Cambria" panose="02040503050406030204" pitchFamily="18" charset="0"/>
                <a:ea typeface="Cambria" panose="02040503050406030204" pitchFamily="18" charset="0"/>
              </a:rPr>
              <a:t>membres du </a:t>
            </a:r>
            <a:r>
              <a:rPr lang="fr-FR" sz="1400" b="1" dirty="0" smtClean="0">
                <a:latin typeface="Cambria" panose="02040503050406030204" pitchFamily="18" charset="0"/>
                <a:ea typeface="Cambria" panose="02040503050406030204" pitchFamily="18" charset="0"/>
              </a:rPr>
              <a:t>conseil départemental ; (…)</a:t>
            </a:r>
          </a:p>
          <a:p>
            <a:r>
              <a:rPr lang="fr-FR" sz="1400" b="1" dirty="0">
                <a:latin typeface="Cambria" panose="02040503050406030204" pitchFamily="18" charset="0"/>
                <a:ea typeface="Cambria" panose="02040503050406030204" pitchFamily="18" charset="0"/>
              </a:rPr>
              <a:t>20° Le sous-préfet dans son arrondissement, le secrétaire général de la préfecture et, le cas échéant, le secrétaire général pour les affaires régionales et le secrétaire général pour l'administration de la police, le directeur du cabinet du préfet du département ;</a:t>
            </a:r>
          </a:p>
          <a:p>
            <a:r>
              <a:rPr lang="fr-FR" sz="1400" b="1" dirty="0">
                <a:latin typeface="Cambria" panose="02040503050406030204" pitchFamily="18" charset="0"/>
                <a:ea typeface="Cambria" panose="02040503050406030204" pitchFamily="18" charset="0"/>
              </a:rPr>
              <a:t>21° Les officiers généraux exerçant un commandement </a:t>
            </a:r>
            <a:r>
              <a:rPr lang="fr-FR" sz="1400" b="1" dirty="0" smtClean="0">
                <a:latin typeface="Cambria" panose="02040503050406030204" pitchFamily="18" charset="0"/>
                <a:ea typeface="Cambria" panose="02040503050406030204" pitchFamily="18" charset="0"/>
              </a:rPr>
              <a:t>;</a:t>
            </a:r>
          </a:p>
          <a:p>
            <a:r>
              <a:rPr lang="fr-FR" sz="1400" b="1" dirty="0">
                <a:latin typeface="Cambria" panose="02040503050406030204" pitchFamily="18" charset="0"/>
                <a:ea typeface="Cambria" panose="02040503050406030204" pitchFamily="18" charset="0"/>
              </a:rPr>
              <a:t>26° Les conseillers municipaux de la commune dans laquelle se déroule la cérémonie ;</a:t>
            </a:r>
            <a:endParaRPr lang="fr-FR" sz="1400" b="1" dirty="0" smtClean="0">
              <a:latin typeface="Cambria" panose="02040503050406030204" pitchFamily="18" charset="0"/>
              <a:ea typeface="Cambria" panose="02040503050406030204" pitchFamily="18" charset="0"/>
            </a:endParaRPr>
          </a:p>
          <a:p>
            <a:r>
              <a:rPr lang="fr-FR" sz="1400" b="1" dirty="0">
                <a:latin typeface="Cambria" panose="02040503050406030204" pitchFamily="18" charset="0"/>
                <a:ea typeface="Cambria" panose="02040503050406030204" pitchFamily="18" charset="0"/>
              </a:rPr>
              <a:t>27° Le secrétaire général de la commune dans laquelle se déroule la cérémonie </a:t>
            </a:r>
            <a:r>
              <a:rPr lang="fr-FR" sz="1400" b="1" dirty="0" smtClean="0">
                <a:latin typeface="Cambria" panose="02040503050406030204" pitchFamily="18" charset="0"/>
                <a:ea typeface="Cambria" panose="02040503050406030204" pitchFamily="18" charset="0"/>
              </a:rPr>
              <a:t>; (…)</a:t>
            </a:r>
          </a:p>
          <a:p>
            <a:r>
              <a:rPr lang="fr-FR" sz="1400" b="1" dirty="0" smtClean="0">
                <a:latin typeface="Cambria" panose="02040503050406030204" pitchFamily="18" charset="0"/>
                <a:ea typeface="Cambria" panose="02040503050406030204" pitchFamily="18" charset="0"/>
              </a:rPr>
              <a:t>33</a:t>
            </a:r>
            <a:r>
              <a:rPr lang="fr-FR" sz="1400" b="1" dirty="0">
                <a:latin typeface="Cambria" panose="02040503050406030204" pitchFamily="18" charset="0"/>
                <a:ea typeface="Cambria" panose="02040503050406030204" pitchFamily="18" charset="0"/>
              </a:rPr>
              <a:t>° Le secrétaire de </a:t>
            </a:r>
            <a:r>
              <a:rPr lang="fr-FR" sz="1400" b="1" dirty="0" smtClean="0">
                <a:latin typeface="Cambria" panose="02040503050406030204" pitchFamily="18" charset="0"/>
                <a:ea typeface="Cambria" panose="02040503050406030204" pitchFamily="18" charset="0"/>
              </a:rPr>
              <a:t>mairie (…)»</a:t>
            </a:r>
            <a:endParaRPr lang="fr-FR" sz="1400" b="1" dirty="0">
              <a:latin typeface="Cambria" panose="02040503050406030204" pitchFamily="18" charset="0"/>
              <a:ea typeface="Cambria" panose="020405030504060302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226" y="841883"/>
            <a:ext cx="3099459" cy="108219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Espace réservé du pied de page 4"/>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4062173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590324" y="948136"/>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Invitation de personnalités n'ayant pas vocation à figurer dans l’ordre protocolaire</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3"/>
                </a:solidFill>
                <a:latin typeface="Cambria" panose="02040503050406030204" pitchFamily="18" charset="0"/>
                <a:ea typeface="Cambria" panose="02040503050406030204" pitchFamily="18" charset="0"/>
              </a:rPr>
              <a:t>L’ordre </a:t>
            </a:r>
            <a:r>
              <a:rPr lang="fr-FR" dirty="0">
                <a:solidFill>
                  <a:schemeClr val="accent3"/>
                </a:solidFill>
                <a:latin typeface="Cambria" panose="02040503050406030204" pitchFamily="18" charset="0"/>
                <a:ea typeface="Cambria" panose="02040503050406030204" pitchFamily="18" charset="0"/>
              </a:rPr>
              <a:t>p</a:t>
            </a:r>
            <a:r>
              <a:rPr lang="fr-FR" dirty="0" smtClean="0">
                <a:solidFill>
                  <a:schemeClr val="accent3"/>
                </a:solidFill>
                <a:latin typeface="Cambria" panose="02040503050406030204" pitchFamily="18" charset="0"/>
                <a:ea typeface="Cambria" panose="02040503050406030204" pitchFamily="18" charset="0"/>
              </a:rPr>
              <a:t>rotocolaire</a:t>
            </a:r>
            <a:endParaRPr lang="fr-FR" dirty="0">
              <a:solidFill>
                <a:schemeClr val="accent3"/>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623191" y="1417568"/>
            <a:ext cx="6364088" cy="4543088"/>
          </a:xfrm>
        </p:spPr>
        <p:txBody>
          <a:bodyPr/>
          <a:lstStyle/>
          <a:p>
            <a:endParaRPr lang="fr-FR" dirty="0"/>
          </a:p>
          <a:p>
            <a:endParaRPr lang="fr-FR" dirty="0"/>
          </a:p>
          <a:p>
            <a:endParaRPr lang="fr-FR" sz="1400" b="1" i="0" dirty="0">
              <a:latin typeface="Cambria" panose="02040503050406030204" pitchFamily="18" charset="0"/>
              <a:ea typeface="Cambria" panose="02040503050406030204" pitchFamily="18" charset="0"/>
            </a:endParaRPr>
          </a:p>
        </p:txBody>
      </p:sp>
      <p:sp>
        <p:nvSpPr>
          <p:cNvPr id="3" name="ZoneTexte 2"/>
          <p:cNvSpPr txBox="1"/>
          <p:nvPr/>
        </p:nvSpPr>
        <p:spPr>
          <a:xfrm>
            <a:off x="695323" y="1533525"/>
            <a:ext cx="6219825" cy="4401205"/>
          </a:xfrm>
          <a:prstGeom prst="rect">
            <a:avLst/>
          </a:prstGeom>
          <a:noFill/>
        </p:spPr>
        <p:txBody>
          <a:bodyPr wrap="square" rtlCol="0">
            <a:spAutoFit/>
          </a:bodyPr>
          <a:lstStyle/>
          <a:p>
            <a:r>
              <a:rPr lang="fr-FR" sz="2000" dirty="0">
                <a:latin typeface="Cambria" panose="02040503050406030204" pitchFamily="18" charset="0"/>
                <a:ea typeface="Cambria" panose="02040503050406030204" pitchFamily="18" charset="0"/>
              </a:rPr>
              <a:t>En fonction de la nature et de l’objet des cérémonies, il se peut que des </a:t>
            </a:r>
            <a:r>
              <a:rPr lang="fr-FR" sz="2000" dirty="0" smtClean="0">
                <a:latin typeface="Cambria" panose="02040503050406030204" pitchFamily="18" charset="0"/>
                <a:ea typeface="Cambria" panose="02040503050406030204" pitchFamily="18" charset="0"/>
              </a:rPr>
              <a:t>personnalités </a:t>
            </a:r>
            <a:r>
              <a:rPr lang="fr-FR" sz="2000" dirty="0">
                <a:latin typeface="Cambria" panose="02040503050406030204" pitchFamily="18" charset="0"/>
                <a:ea typeface="Cambria" panose="02040503050406030204" pitchFamily="18" charset="0"/>
              </a:rPr>
              <a:t>françaises ou étrangères, notamment de l’Union européenne, qui ne sont pas  prévues dans </a:t>
            </a:r>
            <a:r>
              <a:rPr lang="fr-FR" sz="2000" b="1" dirty="0">
                <a:latin typeface="Cambria" panose="02040503050406030204" pitchFamily="18" charset="0"/>
                <a:ea typeface="Cambria" panose="02040503050406030204" pitchFamily="18" charset="0"/>
              </a:rPr>
              <a:t>l’</a:t>
            </a:r>
            <a:r>
              <a:rPr lang="fr-FR" sz="2000" b="1" u="sng" dirty="0">
                <a:latin typeface="Cambria" panose="02040503050406030204" pitchFamily="18" charset="0"/>
                <a:ea typeface="Cambria" panose="02040503050406030204" pitchFamily="18" charset="0"/>
              </a:rPr>
              <a:t>ordre protocolaire</a:t>
            </a:r>
            <a:r>
              <a:rPr lang="fr-FR" sz="2000" dirty="0">
                <a:latin typeface="Cambria" panose="02040503050406030204" pitchFamily="18" charset="0"/>
                <a:ea typeface="Cambria" panose="02040503050406030204" pitchFamily="18" charset="0"/>
              </a:rPr>
              <a:t>, soient néanmoins conviées.</a:t>
            </a:r>
          </a:p>
          <a:p>
            <a:endParaRPr lang="fr-FR" sz="2000" dirty="0">
              <a:latin typeface="Cambria" panose="02040503050406030204" pitchFamily="18" charset="0"/>
              <a:ea typeface="Cambria" panose="02040503050406030204" pitchFamily="18" charset="0"/>
            </a:endParaRPr>
          </a:p>
          <a:p>
            <a:r>
              <a:rPr lang="fr-FR" sz="2000" b="1" dirty="0">
                <a:latin typeface="Cambria" panose="02040503050406030204" pitchFamily="18" charset="0"/>
                <a:ea typeface="Cambria" panose="02040503050406030204" pitchFamily="18" charset="0"/>
              </a:rPr>
              <a:t>L’</a:t>
            </a:r>
            <a:r>
              <a:rPr lang="fr-FR" sz="2000" b="1" u="sng" dirty="0">
                <a:latin typeface="Cambria" panose="02040503050406030204" pitchFamily="18" charset="0"/>
                <a:ea typeface="Cambria" panose="02040503050406030204" pitchFamily="18" charset="0"/>
              </a:rPr>
              <a:t>article 18 du décret de 1989</a:t>
            </a:r>
            <a:r>
              <a:rPr lang="fr-FR" sz="2000" b="1" dirty="0">
                <a:latin typeface="Cambria" panose="02040503050406030204" pitchFamily="18" charset="0"/>
                <a:ea typeface="Cambria" panose="02040503050406030204" pitchFamily="18" charset="0"/>
              </a:rPr>
              <a:t> </a:t>
            </a:r>
            <a:r>
              <a:rPr lang="fr-FR" sz="2000" dirty="0">
                <a:latin typeface="Cambria" panose="02040503050406030204" pitchFamily="18" charset="0"/>
                <a:ea typeface="Cambria" panose="02040503050406030204" pitchFamily="18" charset="0"/>
              </a:rPr>
              <a:t>prévoit qu’en fonction de leur qualité et selon </a:t>
            </a:r>
            <a:r>
              <a:rPr lang="fr-FR" sz="2000" dirty="0" smtClean="0">
                <a:latin typeface="Cambria" panose="02040503050406030204" pitchFamily="18" charset="0"/>
                <a:ea typeface="Cambria" panose="02040503050406030204" pitchFamily="18" charset="0"/>
              </a:rPr>
              <a:t>l’appréciation </a:t>
            </a:r>
            <a:r>
              <a:rPr lang="fr-FR" sz="2000" dirty="0">
                <a:latin typeface="Cambria" panose="02040503050406030204" pitchFamily="18" charset="0"/>
                <a:ea typeface="Cambria" panose="02040503050406030204" pitchFamily="18" charset="0"/>
              </a:rPr>
              <a:t>du Gouvernement ou de l’autorité invitante, elles peuvent prendre  place parmi les autorités présentes, ces dernières conservant entre elles le rang </a:t>
            </a:r>
            <a:r>
              <a:rPr lang="fr-FR" sz="2000" dirty="0" smtClean="0">
                <a:latin typeface="Cambria" panose="02040503050406030204" pitchFamily="18" charset="0"/>
                <a:ea typeface="Cambria" panose="02040503050406030204" pitchFamily="18" charset="0"/>
              </a:rPr>
              <a:t>déterminé </a:t>
            </a:r>
            <a:r>
              <a:rPr lang="fr-FR" sz="2000" dirty="0">
                <a:latin typeface="Cambria" panose="02040503050406030204" pitchFamily="18" charset="0"/>
                <a:ea typeface="Cambria" panose="02040503050406030204" pitchFamily="18" charset="0"/>
              </a:rPr>
              <a:t>par le décret. Il convient de trouver une solution permettant la </a:t>
            </a:r>
            <a:r>
              <a:rPr lang="fr-FR" sz="2000" dirty="0" smtClean="0">
                <a:latin typeface="Cambria" panose="02040503050406030204" pitchFamily="18" charset="0"/>
                <a:ea typeface="Cambria" panose="02040503050406030204" pitchFamily="18" charset="0"/>
              </a:rPr>
              <a:t>satisfaction </a:t>
            </a:r>
            <a:r>
              <a:rPr lang="fr-FR" sz="2000" dirty="0">
                <a:latin typeface="Cambria" panose="02040503050406030204" pitchFamily="18" charset="0"/>
                <a:ea typeface="Cambria" panose="02040503050406030204" pitchFamily="18" charset="0"/>
              </a:rPr>
              <a:t>de chacun, sous réserve que les prérogatives conférées à l’État par les textes </a:t>
            </a:r>
            <a:r>
              <a:rPr lang="fr-FR" sz="2000" dirty="0" smtClean="0">
                <a:latin typeface="Cambria" panose="02040503050406030204" pitchFamily="18" charset="0"/>
                <a:ea typeface="Cambria" panose="02040503050406030204" pitchFamily="18" charset="0"/>
              </a:rPr>
              <a:t>soient </a:t>
            </a:r>
            <a:r>
              <a:rPr lang="fr-FR" sz="2000" dirty="0">
                <a:latin typeface="Cambria" panose="02040503050406030204" pitchFamily="18" charset="0"/>
                <a:ea typeface="Cambria" panose="02040503050406030204" pitchFamily="18" charset="0"/>
              </a:rPr>
              <a:t>respectées.</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7279" y="1416136"/>
            <a:ext cx="4676779" cy="45679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Espace réservé du pied de page 3"/>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1293332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590324" y="948136"/>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Le positionnement des autorités pendant une cérémonie</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610950" y="399811"/>
            <a:ext cx="10800000" cy="468000"/>
          </a:xfrm>
        </p:spPr>
        <p:txBody>
          <a:bodyPr/>
          <a:lstStyle/>
          <a:p>
            <a:r>
              <a:rPr lang="fr-FR" dirty="0" smtClean="0">
                <a:solidFill>
                  <a:schemeClr val="accent3"/>
                </a:solidFill>
                <a:latin typeface="Cambria" panose="02040503050406030204" pitchFamily="18" charset="0"/>
                <a:ea typeface="Cambria" panose="02040503050406030204" pitchFamily="18" charset="0"/>
              </a:rPr>
              <a:t>L ’ordre </a:t>
            </a:r>
            <a:r>
              <a:rPr lang="fr-FR" dirty="0">
                <a:solidFill>
                  <a:schemeClr val="accent3"/>
                </a:solidFill>
                <a:latin typeface="Cambria" panose="02040503050406030204" pitchFamily="18" charset="0"/>
                <a:ea typeface="Cambria" panose="02040503050406030204" pitchFamily="18" charset="0"/>
              </a:rPr>
              <a:t>p</a:t>
            </a:r>
            <a:r>
              <a:rPr lang="fr-FR" dirty="0" smtClean="0">
                <a:solidFill>
                  <a:schemeClr val="accent3"/>
                </a:solidFill>
                <a:latin typeface="Cambria" panose="02040503050406030204" pitchFamily="18" charset="0"/>
                <a:ea typeface="Cambria" panose="02040503050406030204" pitchFamily="18" charset="0"/>
              </a:rPr>
              <a:t>rotocolaire</a:t>
            </a:r>
            <a:endParaRPr lang="fr-FR" dirty="0">
              <a:solidFill>
                <a:schemeClr val="accent3"/>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70111" y="1562100"/>
            <a:ext cx="10937477" cy="609213"/>
          </a:xfrm>
        </p:spPr>
        <p:txBody>
          <a:bodyPr/>
          <a:lstStyle/>
          <a:p>
            <a:endParaRPr lang="fr-FR" sz="1400" b="1" i="0" dirty="0" smtClean="0">
              <a:latin typeface="Cambria" panose="02040503050406030204" pitchFamily="18" charset="0"/>
              <a:ea typeface="Cambria" panose="02040503050406030204" pitchFamily="18" charset="0"/>
            </a:endParaRPr>
          </a:p>
          <a:p>
            <a:r>
              <a:rPr lang="fr-FR" sz="1600" b="1" i="0" dirty="0" smtClean="0">
                <a:latin typeface="Cambria" panose="02040503050406030204" pitchFamily="18" charset="0"/>
                <a:ea typeface="Cambria" panose="02040503050406030204" pitchFamily="18" charset="0"/>
              </a:rPr>
              <a:t>Les </a:t>
            </a:r>
            <a:r>
              <a:rPr lang="fr-FR" sz="1600" b="1" i="0" dirty="0">
                <a:latin typeface="Cambria" panose="02040503050406030204" pitchFamily="18" charset="0"/>
                <a:ea typeface="Cambria" panose="02040503050406030204" pitchFamily="18" charset="0"/>
              </a:rPr>
              <a:t>autorités qui assistent à une cérémonie publique prennent place dans l’ordre </a:t>
            </a:r>
            <a:r>
              <a:rPr lang="fr-FR" sz="1600" b="1" i="0" dirty="0" smtClean="0">
                <a:latin typeface="Cambria" panose="02040503050406030204" pitchFamily="18" charset="0"/>
                <a:ea typeface="Cambria" panose="02040503050406030204" pitchFamily="18" charset="0"/>
              </a:rPr>
              <a:t>déterminé </a:t>
            </a:r>
            <a:r>
              <a:rPr lang="fr-FR" sz="1600" b="1" i="0" dirty="0">
                <a:latin typeface="Cambria" panose="02040503050406030204" pitchFamily="18" charset="0"/>
                <a:ea typeface="Cambria" panose="02040503050406030204" pitchFamily="18" charset="0"/>
              </a:rPr>
              <a:t>par leur rang dans l’ordre des </a:t>
            </a:r>
            <a:r>
              <a:rPr lang="fr-FR" sz="1600" b="1" i="0" dirty="0" smtClean="0">
                <a:latin typeface="Cambria" panose="02040503050406030204" pitchFamily="18" charset="0"/>
                <a:ea typeface="Cambria" panose="02040503050406030204" pitchFamily="18" charset="0"/>
              </a:rPr>
              <a:t>préséances.</a:t>
            </a:r>
            <a:endParaRPr lang="fr-FR" sz="1600" b="1" i="0" dirty="0">
              <a:latin typeface="Cambria" panose="02040503050406030204" pitchFamily="18" charset="0"/>
              <a:ea typeface="Cambria" panose="02040503050406030204" pitchFamily="18" charset="0"/>
            </a:endParaRPr>
          </a:p>
        </p:txBody>
      </p:sp>
      <p:sp>
        <p:nvSpPr>
          <p:cNvPr id="4" name="Rectangle 3"/>
          <p:cNvSpPr/>
          <p:nvPr/>
        </p:nvSpPr>
        <p:spPr>
          <a:xfrm>
            <a:off x="666750" y="2171313"/>
            <a:ext cx="10744200" cy="307777"/>
          </a:xfrm>
          <a:prstGeom prst="rect">
            <a:avLst/>
          </a:prstGeom>
        </p:spPr>
        <p:txBody>
          <a:bodyPr wrap="square">
            <a:spAutoFit/>
          </a:bodyPr>
          <a:lstStyle/>
          <a:p>
            <a:endParaRPr lang="fr-FR" sz="1400" b="1" dirty="0">
              <a:latin typeface="Cambria" panose="02040503050406030204" pitchFamily="18" charset="0"/>
              <a:ea typeface="Cambria" panose="02040503050406030204" pitchFamily="18" charset="0"/>
            </a:endParaRPr>
          </a:p>
        </p:txBody>
      </p:sp>
      <p:sp>
        <p:nvSpPr>
          <p:cNvPr id="3" name="Rectangle 2"/>
          <p:cNvSpPr/>
          <p:nvPr/>
        </p:nvSpPr>
        <p:spPr>
          <a:xfrm>
            <a:off x="666750" y="2325201"/>
            <a:ext cx="10744200" cy="646331"/>
          </a:xfrm>
          <a:prstGeom prst="rect">
            <a:avLst/>
          </a:prstGeom>
        </p:spPr>
        <p:txBody>
          <a:bodyPr wrap="square">
            <a:spAutoFit/>
          </a:bodyPr>
          <a:lstStyle/>
          <a:p>
            <a:pPr marL="285750" indent="-285750">
              <a:buFont typeface="Arial" charset="0"/>
              <a:buChar char="•"/>
            </a:pPr>
            <a:r>
              <a:rPr lang="fr-FR" b="1" u="sng" dirty="0" smtClean="0">
                <a:latin typeface="Cambria" panose="02040503050406030204" pitchFamily="18" charset="0"/>
                <a:ea typeface="Cambria" panose="02040503050406030204" pitchFamily="18" charset="0"/>
              </a:rPr>
              <a:t>En ligne</a:t>
            </a:r>
            <a:endParaRPr lang="fr-FR" b="1" u="sng" dirty="0">
              <a:latin typeface="Cambria" panose="02040503050406030204" pitchFamily="18" charset="0"/>
              <a:ea typeface="Cambria" panose="02040503050406030204" pitchFamily="18" charset="0"/>
            </a:endParaRPr>
          </a:p>
          <a:p>
            <a:r>
              <a:rPr lang="fr-FR" sz="1400" dirty="0"/>
              <a:t>Il convient d’essayer, dans la mesure du possible, de limiter la ligne protocolaire à  une seule ligne</a:t>
            </a:r>
            <a:r>
              <a:rPr lang="fr-FR" dirty="0"/>
              <a:t>.</a:t>
            </a:r>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49" y="2971533"/>
            <a:ext cx="10868025" cy="29720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ZoneTexte 16"/>
          <p:cNvSpPr txBox="1"/>
          <p:nvPr/>
        </p:nvSpPr>
        <p:spPr>
          <a:xfrm>
            <a:off x="666750" y="5857875"/>
            <a:ext cx="10991850" cy="369332"/>
          </a:xfrm>
          <a:prstGeom prst="rect">
            <a:avLst/>
          </a:prstGeom>
          <a:noFill/>
        </p:spPr>
        <p:txBody>
          <a:bodyPr wrap="square" rtlCol="0">
            <a:spAutoFit/>
          </a:bodyPr>
          <a:lstStyle/>
          <a:p>
            <a:r>
              <a:rPr lang="fr-FR" b="1" dirty="0" smtClean="0">
                <a:solidFill>
                  <a:srgbClr val="FF0000"/>
                </a:solidFill>
              </a:rPr>
              <a:t>   11              9              7             5            3             1             2            4             6               8            10</a:t>
            </a:r>
            <a:endParaRPr lang="fr-FR" b="1" dirty="0">
              <a:solidFill>
                <a:srgbClr val="FF0000"/>
              </a:solidFill>
            </a:endParaRPr>
          </a:p>
        </p:txBody>
      </p:sp>
      <p:sp>
        <p:nvSpPr>
          <p:cNvPr id="5" name="Espace réservé du pied de page 4"/>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33330149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590324" y="948136"/>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Le positionnement des autorités lors d’une cérémonie</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570111" y="334151"/>
            <a:ext cx="10800000" cy="468000"/>
          </a:xfrm>
        </p:spPr>
        <p:txBody>
          <a:bodyPr/>
          <a:lstStyle/>
          <a:p>
            <a:r>
              <a:rPr lang="fr-FR" dirty="0" smtClean="0">
                <a:solidFill>
                  <a:schemeClr val="accent3"/>
                </a:solidFill>
                <a:latin typeface="Cambria" panose="02040503050406030204" pitchFamily="18" charset="0"/>
                <a:ea typeface="Cambria" panose="02040503050406030204" pitchFamily="18" charset="0"/>
              </a:rPr>
              <a:t>L’ordre </a:t>
            </a:r>
            <a:r>
              <a:rPr lang="fr-FR" dirty="0">
                <a:solidFill>
                  <a:schemeClr val="accent3"/>
                </a:solidFill>
                <a:latin typeface="Cambria" panose="02040503050406030204" pitchFamily="18" charset="0"/>
                <a:ea typeface="Cambria" panose="02040503050406030204" pitchFamily="18" charset="0"/>
              </a:rPr>
              <a:t>p</a:t>
            </a:r>
            <a:r>
              <a:rPr lang="fr-FR" dirty="0" smtClean="0">
                <a:solidFill>
                  <a:schemeClr val="accent3"/>
                </a:solidFill>
                <a:latin typeface="Cambria" panose="02040503050406030204" pitchFamily="18" charset="0"/>
                <a:ea typeface="Cambria" panose="02040503050406030204" pitchFamily="18" charset="0"/>
              </a:rPr>
              <a:t>rotocolaire</a:t>
            </a:r>
            <a:endParaRPr lang="fr-FR" dirty="0">
              <a:solidFill>
                <a:schemeClr val="accent3"/>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70111" y="1599813"/>
            <a:ext cx="10937477" cy="4543088"/>
          </a:xfrm>
        </p:spPr>
        <p:txBody>
          <a:bodyPr/>
          <a:lstStyle/>
          <a:p>
            <a:endParaRPr lang="fr-FR" dirty="0"/>
          </a:p>
          <a:p>
            <a:endParaRPr lang="fr-FR" dirty="0"/>
          </a:p>
          <a:p>
            <a:endParaRPr lang="fr-FR" sz="1400" b="1" i="0" dirty="0">
              <a:latin typeface="Cambria" panose="02040503050406030204" pitchFamily="18" charset="0"/>
              <a:ea typeface="Cambria" panose="02040503050406030204" pitchFamily="18" charset="0"/>
            </a:endParaRPr>
          </a:p>
        </p:txBody>
      </p:sp>
      <p:sp>
        <p:nvSpPr>
          <p:cNvPr id="4" name="Rectangle 3"/>
          <p:cNvSpPr/>
          <p:nvPr/>
        </p:nvSpPr>
        <p:spPr>
          <a:xfrm>
            <a:off x="666750" y="1415147"/>
            <a:ext cx="10744200" cy="369332"/>
          </a:xfrm>
          <a:prstGeom prst="rect">
            <a:avLst/>
          </a:prstGeom>
        </p:spPr>
        <p:txBody>
          <a:bodyPr wrap="square">
            <a:spAutoFit/>
          </a:bodyPr>
          <a:lstStyle/>
          <a:p>
            <a:pPr marL="285750" indent="-285750">
              <a:buFont typeface="Arial" charset="0"/>
              <a:buChar char="•"/>
            </a:pPr>
            <a:r>
              <a:rPr lang="fr-FR" b="1" u="sng" dirty="0" smtClean="0">
                <a:latin typeface="Cambria" panose="02040503050406030204" pitchFamily="18" charset="0"/>
                <a:ea typeface="Cambria" panose="02040503050406030204" pitchFamily="18" charset="0"/>
              </a:rPr>
              <a:t>En rang, de part et d’autre d’une allée</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47" y="2076449"/>
            <a:ext cx="10868025" cy="39052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ZoneTexte 4"/>
          <p:cNvSpPr txBox="1"/>
          <p:nvPr/>
        </p:nvSpPr>
        <p:spPr>
          <a:xfrm>
            <a:off x="728660" y="2590800"/>
            <a:ext cx="10744201" cy="369332"/>
          </a:xfrm>
          <a:prstGeom prst="rect">
            <a:avLst/>
          </a:prstGeom>
          <a:noFill/>
        </p:spPr>
        <p:txBody>
          <a:bodyPr wrap="square" rtlCol="0">
            <a:spAutoFit/>
          </a:bodyPr>
          <a:lstStyle/>
          <a:p>
            <a:r>
              <a:rPr lang="fr-FR" dirty="0">
                <a:solidFill>
                  <a:srgbClr val="FF0000"/>
                </a:solidFill>
              </a:rPr>
              <a:t> </a:t>
            </a:r>
            <a:r>
              <a:rPr lang="fr-FR" dirty="0" smtClean="0">
                <a:solidFill>
                  <a:srgbClr val="FF0000"/>
                </a:solidFill>
              </a:rPr>
              <a:t>      </a:t>
            </a:r>
            <a:r>
              <a:rPr lang="fr-FR" b="1" dirty="0" smtClean="0">
                <a:solidFill>
                  <a:srgbClr val="FF0000"/>
                </a:solidFill>
              </a:rPr>
              <a:t> 8               6              4               2                                           1             3            5           7</a:t>
            </a:r>
            <a:endParaRPr lang="fr-FR" dirty="0">
              <a:solidFill>
                <a:srgbClr val="FF0000"/>
              </a:solidFill>
            </a:endParaRPr>
          </a:p>
        </p:txBody>
      </p:sp>
      <p:sp>
        <p:nvSpPr>
          <p:cNvPr id="8" name="ZoneTexte 7"/>
          <p:cNvSpPr txBox="1"/>
          <p:nvPr/>
        </p:nvSpPr>
        <p:spPr>
          <a:xfrm>
            <a:off x="666750" y="5715000"/>
            <a:ext cx="10868024" cy="369332"/>
          </a:xfrm>
          <a:prstGeom prst="rect">
            <a:avLst/>
          </a:prstGeom>
          <a:noFill/>
        </p:spPr>
        <p:txBody>
          <a:bodyPr wrap="square" rtlCol="0">
            <a:spAutoFit/>
          </a:bodyPr>
          <a:lstStyle/>
          <a:p>
            <a:r>
              <a:rPr lang="fr-FR" b="1" dirty="0" smtClean="0">
                <a:solidFill>
                  <a:srgbClr val="FF0000"/>
                </a:solidFill>
              </a:rPr>
              <a:t>     16            14            12                 10                                               9                11            13           15</a:t>
            </a:r>
            <a:endParaRPr lang="fr-FR" b="1" dirty="0">
              <a:solidFill>
                <a:srgbClr val="FF0000"/>
              </a:solidFill>
            </a:endParaRPr>
          </a:p>
        </p:txBody>
      </p:sp>
      <p:sp>
        <p:nvSpPr>
          <p:cNvPr id="7" name="Espace réservé du pied de page 6"/>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24555533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6750" y="2171313"/>
            <a:ext cx="10744200" cy="307777"/>
          </a:xfrm>
          <a:prstGeom prst="rect">
            <a:avLst/>
          </a:prstGeom>
        </p:spPr>
        <p:txBody>
          <a:bodyPr wrap="square">
            <a:spAutoFit/>
          </a:bodyPr>
          <a:lstStyle/>
          <a:p>
            <a:endParaRPr lang="fr-FR" sz="1400" b="1" dirty="0">
              <a:latin typeface="Cambria" panose="02040503050406030204" pitchFamily="18" charset="0"/>
              <a:ea typeface="Cambria" panose="02040503050406030204" pitchFamily="18" charset="0"/>
            </a:endParaRPr>
          </a:p>
        </p:txBody>
      </p:sp>
      <p:sp>
        <p:nvSpPr>
          <p:cNvPr id="7" name="ZoneTexte 6"/>
          <p:cNvSpPr txBox="1"/>
          <p:nvPr/>
        </p:nvSpPr>
        <p:spPr>
          <a:xfrm>
            <a:off x="1123950" y="1657350"/>
            <a:ext cx="4152900" cy="3170099"/>
          </a:xfrm>
          <a:prstGeom prst="rect">
            <a:avLst/>
          </a:prstGeom>
          <a:noFill/>
        </p:spPr>
        <p:txBody>
          <a:bodyPr wrap="square" rtlCol="0">
            <a:spAutoFit/>
          </a:bodyPr>
          <a:lstStyle/>
          <a:p>
            <a:r>
              <a:rPr lang="fr-FR" sz="20000" dirty="0" smtClean="0">
                <a:solidFill>
                  <a:srgbClr val="00B050"/>
                </a:solidFill>
                <a:latin typeface="Cambria" panose="02040503050406030204" pitchFamily="18" charset="0"/>
                <a:ea typeface="Cambria" panose="02040503050406030204" pitchFamily="18" charset="0"/>
              </a:rPr>
              <a:t>04</a:t>
            </a:r>
            <a:endParaRPr lang="fr-FR" sz="20000" dirty="0">
              <a:solidFill>
                <a:srgbClr val="00B050"/>
              </a:solidFill>
              <a:latin typeface="Cambria" panose="02040503050406030204" pitchFamily="18" charset="0"/>
              <a:ea typeface="Cambria" panose="02040503050406030204" pitchFamily="18" charset="0"/>
            </a:endParaRPr>
          </a:p>
        </p:txBody>
      </p:sp>
      <p:sp>
        <p:nvSpPr>
          <p:cNvPr id="8" name="Espace réservé du texte 7"/>
          <p:cNvSpPr>
            <a:spLocks noGrp="1"/>
          </p:cNvSpPr>
          <p:nvPr>
            <p:ph type="body" sz="quarter" idx="13"/>
          </p:nvPr>
        </p:nvSpPr>
        <p:spPr>
          <a:xfrm>
            <a:off x="4343400" y="2325201"/>
            <a:ext cx="6965552" cy="675938"/>
          </a:xfrm>
        </p:spPr>
        <p:txBody>
          <a:bodyPr/>
          <a:lstStyle/>
          <a:p>
            <a:r>
              <a:rPr lang="fr-FR" sz="2900" b="1" i="0" dirty="0" smtClean="0">
                <a:solidFill>
                  <a:srgbClr val="00B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Références </a:t>
            </a:r>
            <a:r>
              <a:rPr lang="fr-FR" sz="2900" b="1" i="0" dirty="0">
                <a:solidFill>
                  <a:srgbClr val="00B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a:t>
            </a:r>
            <a:r>
              <a:rPr lang="fr-FR" sz="2900" b="1" i="0" dirty="0" smtClean="0">
                <a:solidFill>
                  <a:srgbClr val="00B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épublicaines </a:t>
            </a:r>
            <a:endParaRPr lang="fr-FR" sz="2900" b="1" i="0" dirty="0">
              <a:solidFill>
                <a:srgbClr val="00B05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2" name="Espace réservé du pied de page 1"/>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2601129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610950" y="850499"/>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Le pavoisement (fait d’orner un lieu de drapeaux)</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570111" y="298319"/>
            <a:ext cx="10800000" cy="468000"/>
          </a:xfrm>
        </p:spPr>
        <p:txBody>
          <a:bodyPr/>
          <a:lstStyle/>
          <a:p>
            <a:r>
              <a:rPr lang="fr-FR" dirty="0" smtClean="0">
                <a:solidFill>
                  <a:srgbClr val="00B050"/>
                </a:solidFill>
                <a:latin typeface="Cambria" panose="02040503050406030204" pitchFamily="18" charset="0"/>
                <a:ea typeface="Cambria" panose="02040503050406030204" pitchFamily="18" charset="0"/>
              </a:rPr>
              <a:t>Références Républicaines</a:t>
            </a:r>
            <a:endParaRPr lang="fr-FR" dirty="0">
              <a:solidFill>
                <a:srgbClr val="00B050"/>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70111" y="1390650"/>
            <a:ext cx="10937477" cy="4760505"/>
          </a:xfrm>
        </p:spPr>
        <p:txBody>
          <a:bodyPr/>
          <a:lstStyle/>
          <a:p>
            <a:r>
              <a:rPr lang="fr-FR" sz="1300" i="0" dirty="0">
                <a:latin typeface="Cambria" panose="02040503050406030204" pitchFamily="18" charset="0"/>
                <a:ea typeface="Cambria" panose="02040503050406030204" pitchFamily="18" charset="0"/>
              </a:rPr>
              <a:t>Comme le précise </a:t>
            </a:r>
            <a:r>
              <a:rPr lang="fr-FR" sz="1300" b="1" u="sng" dirty="0">
                <a:latin typeface="Cambria" panose="02040503050406030204" pitchFamily="18" charset="0"/>
                <a:ea typeface="Cambria" panose="02040503050406030204" pitchFamily="18" charset="0"/>
              </a:rPr>
              <a:t>l’article 2 de la Constitution de 1958</a:t>
            </a:r>
            <a:r>
              <a:rPr lang="fr-FR" sz="1300" dirty="0">
                <a:latin typeface="Cambria" panose="02040503050406030204" pitchFamily="18" charset="0"/>
                <a:ea typeface="Cambria" panose="02040503050406030204" pitchFamily="18" charset="0"/>
              </a:rPr>
              <a:t>, </a:t>
            </a:r>
            <a:r>
              <a:rPr lang="fr-FR" sz="1300" i="0" dirty="0">
                <a:latin typeface="Cambria" panose="02040503050406030204" pitchFamily="18" charset="0"/>
                <a:ea typeface="Cambria" panose="02040503050406030204" pitchFamily="18" charset="0"/>
              </a:rPr>
              <a:t>« l’emblème national est  le drapeau tricolore</a:t>
            </a:r>
            <a:r>
              <a:rPr lang="fr-FR" sz="1300" dirty="0">
                <a:latin typeface="Cambria" panose="02040503050406030204" pitchFamily="18" charset="0"/>
                <a:ea typeface="Cambria" panose="02040503050406030204" pitchFamily="18" charset="0"/>
              </a:rPr>
              <a:t>, </a:t>
            </a:r>
            <a:r>
              <a:rPr lang="fr-FR" sz="1300" dirty="0">
                <a:solidFill>
                  <a:schemeClr val="bg1">
                    <a:lumMod val="50000"/>
                    <a:lumOff val="50000"/>
                  </a:schemeClr>
                </a:solidFill>
                <a:latin typeface="Cambria" panose="02040503050406030204" pitchFamily="18" charset="0"/>
                <a:ea typeface="Cambria" panose="02040503050406030204" pitchFamily="18" charset="0"/>
              </a:rPr>
              <a:t>bleu</a:t>
            </a:r>
            <a:r>
              <a:rPr lang="fr-FR" sz="1300" dirty="0">
                <a:latin typeface="Cambria" panose="02040503050406030204" pitchFamily="18" charset="0"/>
                <a:ea typeface="Cambria" panose="02040503050406030204" pitchFamily="18" charset="0"/>
              </a:rPr>
              <a:t>, blanc, </a:t>
            </a:r>
            <a:r>
              <a:rPr lang="fr-FR" sz="1300" dirty="0">
                <a:solidFill>
                  <a:schemeClr val="accent3"/>
                </a:solidFill>
                <a:latin typeface="Cambria" panose="02040503050406030204" pitchFamily="18" charset="0"/>
                <a:ea typeface="Cambria" panose="02040503050406030204" pitchFamily="18" charset="0"/>
              </a:rPr>
              <a:t>rouge</a:t>
            </a:r>
            <a:r>
              <a:rPr lang="fr-FR" sz="1300" dirty="0">
                <a:latin typeface="Cambria" panose="02040503050406030204" pitchFamily="18" charset="0"/>
                <a:ea typeface="Cambria" panose="02040503050406030204" pitchFamily="18" charset="0"/>
              </a:rPr>
              <a:t> ».</a:t>
            </a:r>
          </a:p>
          <a:p>
            <a:r>
              <a:rPr lang="fr-FR" sz="1300" i="0" dirty="0" smtClean="0">
                <a:latin typeface="Cambria" panose="02040503050406030204" pitchFamily="18" charset="0"/>
                <a:ea typeface="Cambria" panose="02040503050406030204" pitchFamily="18" charset="0"/>
              </a:rPr>
              <a:t>Le </a:t>
            </a:r>
            <a:r>
              <a:rPr lang="fr-FR" sz="1300" i="0" dirty="0">
                <a:latin typeface="Cambria" panose="02040503050406030204" pitchFamily="18" charset="0"/>
                <a:ea typeface="Cambria" panose="02040503050406030204" pitchFamily="18" charset="0"/>
              </a:rPr>
              <a:t>drapeau tricolore français est le seul emblème obligatoire qu’il convient </a:t>
            </a:r>
            <a:r>
              <a:rPr lang="fr-FR" sz="1300" i="0" dirty="0" smtClean="0">
                <a:latin typeface="Cambria" panose="02040503050406030204" pitchFamily="18" charset="0"/>
                <a:ea typeface="Cambria" panose="02040503050406030204" pitchFamily="18" charset="0"/>
              </a:rPr>
              <a:t>d’arborer </a:t>
            </a:r>
            <a:r>
              <a:rPr lang="fr-FR" sz="1300" i="0" dirty="0">
                <a:latin typeface="Cambria" panose="02040503050406030204" pitchFamily="18" charset="0"/>
                <a:ea typeface="Cambria" panose="02040503050406030204" pitchFamily="18" charset="0"/>
              </a:rPr>
              <a:t>sur les bâtiments et édifices publics lors de la célébration des commémorations  nationales</a:t>
            </a:r>
            <a:r>
              <a:rPr lang="fr-FR" sz="1300" i="0" dirty="0" smtClean="0">
                <a:latin typeface="Cambria" panose="02040503050406030204" pitchFamily="18" charset="0"/>
                <a:ea typeface="Cambria" panose="02040503050406030204" pitchFamily="18" charset="0"/>
              </a:rPr>
              <a:t>.</a:t>
            </a:r>
            <a:endParaRPr lang="fr-FR" sz="1300" i="0" dirty="0">
              <a:latin typeface="Cambria" panose="02040503050406030204" pitchFamily="18" charset="0"/>
              <a:ea typeface="Cambria" panose="02040503050406030204" pitchFamily="18" charset="0"/>
            </a:endParaRPr>
          </a:p>
          <a:p>
            <a:r>
              <a:rPr lang="fr-FR" sz="1300" i="0" dirty="0">
                <a:latin typeface="Cambria" panose="02040503050406030204" pitchFamily="18" charset="0"/>
                <a:ea typeface="Cambria" panose="02040503050406030204" pitchFamily="18" charset="0"/>
              </a:rPr>
              <a:t>Il appartient au </a:t>
            </a:r>
            <a:r>
              <a:rPr lang="fr-FR" sz="1300" i="0" u="sng" dirty="0">
                <a:latin typeface="Cambria" panose="02040503050406030204" pitchFamily="18" charset="0"/>
                <a:ea typeface="Cambria" panose="02040503050406030204" pitchFamily="18" charset="0"/>
              </a:rPr>
              <a:t>Premier ministre </a:t>
            </a:r>
            <a:r>
              <a:rPr lang="fr-FR" sz="1300" i="0" dirty="0">
                <a:latin typeface="Cambria" panose="02040503050406030204" pitchFamily="18" charset="0"/>
                <a:ea typeface="Cambria" panose="02040503050406030204" pitchFamily="18" charset="0"/>
              </a:rPr>
              <a:t>de donner des instructions pour le </a:t>
            </a:r>
            <a:r>
              <a:rPr lang="fr-FR" sz="1300" i="0" dirty="0" smtClean="0">
                <a:latin typeface="Cambria" panose="02040503050406030204" pitchFamily="18" charset="0"/>
                <a:ea typeface="Cambria" panose="02040503050406030204" pitchFamily="18" charset="0"/>
              </a:rPr>
              <a:t>pavoisement </a:t>
            </a:r>
            <a:r>
              <a:rPr lang="fr-FR" sz="1300" i="0" dirty="0">
                <a:latin typeface="Cambria" panose="02040503050406030204" pitchFamily="18" charset="0"/>
                <a:ea typeface="Cambria" panose="02040503050406030204" pitchFamily="18" charset="0"/>
              </a:rPr>
              <a:t>des bâtiments et édifices publics :</a:t>
            </a:r>
          </a:p>
          <a:p>
            <a:pPr marL="285750" indent="-285750">
              <a:buFont typeface="Wingdings" panose="05000000000000000000" pitchFamily="2" charset="2"/>
              <a:buChar char="Ø"/>
            </a:pPr>
            <a:r>
              <a:rPr lang="fr-FR" sz="1300" i="0" dirty="0">
                <a:latin typeface="Cambria" panose="02040503050406030204" pitchFamily="18" charset="0"/>
                <a:ea typeface="Cambria" panose="02040503050406030204" pitchFamily="18" charset="0"/>
              </a:rPr>
              <a:t>à l’occasion de cérémonies nationales </a:t>
            </a:r>
            <a:r>
              <a:rPr lang="fr-FR" sz="1300" i="0" dirty="0" smtClean="0">
                <a:latin typeface="Cambria" panose="02040503050406030204" pitchFamily="18" charset="0"/>
                <a:ea typeface="Cambria" panose="02040503050406030204" pitchFamily="18" charset="0"/>
              </a:rPr>
              <a:t>;</a:t>
            </a:r>
          </a:p>
          <a:p>
            <a:pPr marL="285750" indent="-285750">
              <a:buFont typeface="Wingdings" panose="05000000000000000000" pitchFamily="2" charset="2"/>
              <a:buChar char="Ø"/>
            </a:pPr>
            <a:r>
              <a:rPr lang="fr-FR" sz="1300" i="0" dirty="0" smtClean="0">
                <a:latin typeface="Cambria" panose="02040503050406030204" pitchFamily="18" charset="0"/>
                <a:ea typeface="Cambria" panose="02040503050406030204" pitchFamily="18" charset="0"/>
              </a:rPr>
              <a:t>à </a:t>
            </a:r>
            <a:r>
              <a:rPr lang="fr-FR" sz="1300" i="0" dirty="0">
                <a:latin typeface="Cambria" panose="02040503050406030204" pitchFamily="18" charset="0"/>
                <a:ea typeface="Cambria" panose="02040503050406030204" pitchFamily="18" charset="0"/>
              </a:rPr>
              <a:t>l’occasion de la réception de chefs </a:t>
            </a:r>
            <a:r>
              <a:rPr lang="fr-FR" sz="1300" i="0" dirty="0" smtClean="0">
                <a:latin typeface="Cambria" panose="02040503050406030204" pitchFamily="18" charset="0"/>
                <a:ea typeface="Cambria" panose="02040503050406030204" pitchFamily="18" charset="0"/>
              </a:rPr>
              <a:t>d’État </a:t>
            </a:r>
            <a:r>
              <a:rPr lang="fr-FR" sz="1300" i="0" dirty="0">
                <a:latin typeface="Cambria" panose="02040503050406030204" pitchFamily="18" charset="0"/>
                <a:ea typeface="Cambria" panose="02040503050406030204" pitchFamily="18" charset="0"/>
              </a:rPr>
              <a:t>étrangers </a:t>
            </a:r>
            <a:r>
              <a:rPr lang="fr-FR" sz="1300" dirty="0" smtClean="0">
                <a:latin typeface="Cambria" panose="02040503050406030204" pitchFamily="18" charset="0"/>
                <a:ea typeface="Cambria" panose="02040503050406030204" pitchFamily="18" charset="0"/>
              </a:rPr>
              <a:t>;</a:t>
            </a:r>
          </a:p>
          <a:p>
            <a:pPr marL="285750" indent="-285750">
              <a:buFont typeface="Wingdings" panose="05000000000000000000" pitchFamily="2" charset="2"/>
              <a:buChar char="Ø"/>
            </a:pPr>
            <a:r>
              <a:rPr lang="fr-FR" sz="1300" i="0" dirty="0" smtClean="0">
                <a:latin typeface="Cambria" panose="02040503050406030204" pitchFamily="18" charset="0"/>
                <a:ea typeface="Cambria" panose="02040503050406030204" pitchFamily="18" charset="0"/>
              </a:rPr>
              <a:t>pour </a:t>
            </a:r>
            <a:r>
              <a:rPr lang="fr-FR" sz="1300" i="0" dirty="0">
                <a:latin typeface="Cambria" panose="02040503050406030204" pitchFamily="18" charset="0"/>
                <a:ea typeface="Cambria" panose="02040503050406030204" pitchFamily="18" charset="0"/>
              </a:rPr>
              <a:t>la mise en berne des drapeaux lors </a:t>
            </a:r>
            <a:r>
              <a:rPr lang="fr-FR" sz="1300" i="0" dirty="0" smtClean="0">
                <a:latin typeface="Cambria" panose="02040503050406030204" pitchFamily="18" charset="0"/>
                <a:ea typeface="Cambria" panose="02040503050406030204" pitchFamily="18" charset="0"/>
              </a:rPr>
              <a:t>de </a:t>
            </a:r>
            <a:r>
              <a:rPr lang="fr-FR" sz="1300" i="0" dirty="0">
                <a:latin typeface="Cambria" panose="02040503050406030204" pitchFamily="18" charset="0"/>
                <a:ea typeface="Cambria" panose="02040503050406030204" pitchFamily="18" charset="0"/>
              </a:rPr>
              <a:t>deuils </a:t>
            </a:r>
            <a:r>
              <a:rPr lang="fr-FR" sz="1300" i="0" dirty="0" smtClean="0">
                <a:latin typeface="Cambria" panose="02040503050406030204" pitchFamily="18" charset="0"/>
                <a:ea typeface="Cambria" panose="02040503050406030204" pitchFamily="18" charset="0"/>
              </a:rPr>
              <a:t>officiels</a:t>
            </a:r>
            <a:r>
              <a:rPr lang="fr-FR" sz="1300" dirty="0" smtClean="0">
                <a:latin typeface="Cambria" panose="02040503050406030204" pitchFamily="18" charset="0"/>
                <a:ea typeface="Cambria" panose="02040503050406030204" pitchFamily="18" charset="0"/>
              </a:rPr>
              <a:t>.</a:t>
            </a:r>
          </a:p>
          <a:p>
            <a:pPr marL="171450" indent="-171450">
              <a:buFont typeface="Arial" charset="0"/>
              <a:buChar char="•"/>
            </a:pPr>
            <a:endParaRPr lang="fr-FR" sz="1300" dirty="0">
              <a:latin typeface="Cambria" panose="02040503050406030204" pitchFamily="18" charset="0"/>
              <a:ea typeface="Cambria" panose="02040503050406030204" pitchFamily="18" charset="0"/>
            </a:endParaRPr>
          </a:p>
          <a:p>
            <a:r>
              <a:rPr lang="fr-FR" sz="1300" i="0" dirty="0" smtClean="0">
                <a:latin typeface="Cambria" panose="02040503050406030204" pitchFamily="18" charset="0"/>
                <a:ea typeface="Cambria" panose="02040503050406030204" pitchFamily="18" charset="0"/>
              </a:rPr>
              <a:t>Ces instructions sont transmises aux maires par le préfet.</a:t>
            </a:r>
          </a:p>
          <a:p>
            <a:r>
              <a:rPr lang="fr-FR" sz="1300" i="0" dirty="0" smtClean="0">
                <a:latin typeface="Cambria" panose="02040503050406030204" pitchFamily="18" charset="0"/>
                <a:ea typeface="Cambria" panose="02040503050406030204" pitchFamily="18" charset="0"/>
              </a:rPr>
              <a:t>Dans ce cadre, le pavoisement des édifices publics est obligatoire.</a:t>
            </a:r>
          </a:p>
          <a:p>
            <a:endParaRPr lang="fr-FR" sz="1300" dirty="0">
              <a:latin typeface="Cambria" panose="02040503050406030204" pitchFamily="18" charset="0"/>
              <a:ea typeface="Cambria" panose="02040503050406030204" pitchFamily="18" charset="0"/>
            </a:endParaRPr>
          </a:p>
          <a:p>
            <a:r>
              <a:rPr lang="fr-FR" sz="1300" i="0" dirty="0">
                <a:latin typeface="Cambria" panose="02040503050406030204" pitchFamily="18" charset="0"/>
                <a:ea typeface="Cambria" panose="02040503050406030204" pitchFamily="18" charset="0"/>
              </a:rPr>
              <a:t>Un maire peut également prendre l’initiative du  pavoisement ou de la mise en berne</a:t>
            </a:r>
            <a:r>
              <a:rPr lang="fr-FR" sz="1300" dirty="0">
                <a:latin typeface="Cambria" panose="02040503050406030204" pitchFamily="18" charset="0"/>
                <a:ea typeface="Cambria" panose="02040503050406030204" pitchFamily="18" charset="0"/>
              </a:rPr>
              <a:t>.</a:t>
            </a:r>
          </a:p>
          <a:p>
            <a:endParaRPr lang="fr-FR" sz="1300" dirty="0">
              <a:latin typeface="Cambria" panose="02040503050406030204" pitchFamily="18" charset="0"/>
              <a:ea typeface="Cambria" panose="02040503050406030204" pitchFamily="18" charset="0"/>
            </a:endParaRPr>
          </a:p>
          <a:p>
            <a:r>
              <a:rPr lang="fr-FR" sz="1300" i="0" dirty="0">
                <a:latin typeface="Cambria" panose="02040503050406030204" pitchFamily="18" charset="0"/>
                <a:ea typeface="Cambria" panose="02040503050406030204" pitchFamily="18" charset="0"/>
              </a:rPr>
              <a:t>Lorsqu’un édifice n’est pas public, il peut être </a:t>
            </a:r>
            <a:r>
              <a:rPr lang="fr-FR" sz="1300" i="0" dirty="0" smtClean="0">
                <a:latin typeface="Cambria" panose="02040503050406030204" pitchFamily="18" charset="0"/>
                <a:ea typeface="Cambria" panose="02040503050406030204" pitchFamily="18" charset="0"/>
              </a:rPr>
              <a:t>pavoisé </a:t>
            </a:r>
            <a:r>
              <a:rPr lang="fr-FR" sz="1300" i="0" dirty="0">
                <a:latin typeface="Cambria" panose="02040503050406030204" pitchFamily="18" charset="0"/>
                <a:ea typeface="Cambria" panose="02040503050406030204" pitchFamily="18" charset="0"/>
              </a:rPr>
              <a:t>librement.</a:t>
            </a:r>
          </a:p>
          <a:p>
            <a:endParaRPr lang="fr-FR" sz="1300" i="0" dirty="0">
              <a:latin typeface="Cambria" panose="02040503050406030204" pitchFamily="18" charset="0"/>
              <a:ea typeface="Cambria" panose="02040503050406030204" pitchFamily="18" charset="0"/>
            </a:endParaRPr>
          </a:p>
          <a:p>
            <a:r>
              <a:rPr lang="fr-FR" sz="1300" i="0" dirty="0">
                <a:latin typeface="Cambria" panose="02040503050406030204" pitchFamily="18" charset="0"/>
                <a:ea typeface="Cambria" panose="02040503050406030204" pitchFamily="18" charset="0"/>
              </a:rPr>
              <a:t>L’usage républicain veut que seul le drapeau national orne de manière permanente </a:t>
            </a:r>
            <a:r>
              <a:rPr lang="fr-FR" sz="1300" i="0" dirty="0" smtClean="0">
                <a:latin typeface="Cambria" panose="02040503050406030204" pitchFamily="18" charset="0"/>
                <a:ea typeface="Cambria" panose="02040503050406030204" pitchFamily="18" charset="0"/>
              </a:rPr>
              <a:t>les </a:t>
            </a:r>
            <a:r>
              <a:rPr lang="fr-FR" sz="1300" i="0" dirty="0">
                <a:latin typeface="Cambria" panose="02040503050406030204" pitchFamily="18" charset="0"/>
                <a:ea typeface="Cambria" panose="02040503050406030204" pitchFamily="18" charset="0"/>
              </a:rPr>
              <a:t>édifices publics.</a:t>
            </a:r>
          </a:p>
          <a:p>
            <a:r>
              <a:rPr lang="fr-FR" sz="1300" dirty="0">
                <a:latin typeface="Cambria" panose="02040503050406030204" pitchFamily="18" charset="0"/>
                <a:ea typeface="Cambria" panose="02040503050406030204" pitchFamily="18" charset="0"/>
              </a:rPr>
              <a:t>* Le drapeau européen est également obligatoire le 9 </a:t>
            </a:r>
            <a:r>
              <a:rPr lang="fr-FR" sz="1300" dirty="0" smtClean="0">
                <a:latin typeface="Cambria" panose="02040503050406030204" pitchFamily="18" charset="0"/>
                <a:ea typeface="Cambria" panose="02040503050406030204" pitchFamily="18" charset="0"/>
              </a:rPr>
              <a:t>mai (Journée de l’Europe).</a:t>
            </a:r>
            <a:endParaRPr lang="fr-FR" sz="1300" dirty="0">
              <a:latin typeface="Cambria" panose="02040503050406030204" pitchFamily="18" charset="0"/>
              <a:ea typeface="Cambria" panose="02040503050406030204" pitchFamily="18" charset="0"/>
            </a:endParaRPr>
          </a:p>
        </p:txBody>
      </p:sp>
      <p:sp>
        <p:nvSpPr>
          <p:cNvPr id="4" name="Rectangle 3"/>
          <p:cNvSpPr/>
          <p:nvPr/>
        </p:nvSpPr>
        <p:spPr>
          <a:xfrm>
            <a:off x="666750" y="2171313"/>
            <a:ext cx="10744200" cy="307777"/>
          </a:xfrm>
          <a:prstGeom prst="rect">
            <a:avLst/>
          </a:prstGeom>
        </p:spPr>
        <p:txBody>
          <a:bodyPr wrap="square">
            <a:spAutoFit/>
          </a:bodyPr>
          <a:lstStyle/>
          <a:p>
            <a:endParaRPr lang="fr-FR" sz="1400" b="1" dirty="0">
              <a:latin typeface="Cambria" panose="02040503050406030204" pitchFamily="18" charset="0"/>
              <a:ea typeface="Cambria" panose="02040503050406030204" pitchFamily="18"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5844" y="2171313"/>
            <a:ext cx="3480831" cy="3975069"/>
          </a:xfrm>
          <a:prstGeom prst="ellipse">
            <a:avLst/>
          </a:prstGeom>
          <a:ln>
            <a:noFill/>
          </a:ln>
          <a:effectLst>
            <a:softEdge rad="112500"/>
          </a:effectLst>
        </p:spPr>
      </p:pic>
      <p:sp>
        <p:nvSpPr>
          <p:cNvPr id="5" name="Espace réservé du pied de page 4"/>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604924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610950" y="1052911"/>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Le </a:t>
            </a:r>
            <a:r>
              <a:rPr lang="fr-FR" dirty="0">
                <a:solidFill>
                  <a:schemeClr val="accent2">
                    <a:lumMod val="60000"/>
                    <a:lumOff val="40000"/>
                  </a:schemeClr>
                </a:solidFill>
                <a:latin typeface="Cambria" panose="02040503050406030204" pitchFamily="18" charset="0"/>
                <a:ea typeface="Cambria" panose="02040503050406030204" pitchFamily="18" charset="0"/>
              </a:rPr>
              <a:t>d</a:t>
            </a:r>
            <a:r>
              <a:rPr lang="fr-FR" dirty="0" smtClean="0">
                <a:solidFill>
                  <a:schemeClr val="accent2">
                    <a:lumMod val="60000"/>
                    <a:lumOff val="40000"/>
                  </a:schemeClr>
                </a:solidFill>
                <a:latin typeface="Cambria" panose="02040503050406030204" pitchFamily="18" charset="0"/>
                <a:ea typeface="Cambria" panose="02040503050406030204" pitchFamily="18" charset="0"/>
              </a:rPr>
              <a:t>rapeau européen</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00B050"/>
                </a:solidFill>
                <a:latin typeface="Cambria" panose="02040503050406030204" pitchFamily="18" charset="0"/>
                <a:ea typeface="Cambria" panose="02040503050406030204" pitchFamily="18" charset="0"/>
              </a:rPr>
              <a:t>Références </a:t>
            </a:r>
            <a:r>
              <a:rPr lang="fr-FR" dirty="0">
                <a:solidFill>
                  <a:srgbClr val="00B050"/>
                </a:solidFill>
                <a:latin typeface="Cambria" panose="02040503050406030204" pitchFamily="18" charset="0"/>
                <a:ea typeface="Cambria" panose="02040503050406030204" pitchFamily="18" charset="0"/>
              </a:rPr>
              <a:t>r</a:t>
            </a:r>
            <a:r>
              <a:rPr lang="fr-FR" dirty="0" smtClean="0">
                <a:solidFill>
                  <a:srgbClr val="00B050"/>
                </a:solidFill>
                <a:latin typeface="Cambria" panose="02040503050406030204" pitchFamily="18" charset="0"/>
                <a:ea typeface="Cambria" panose="02040503050406030204" pitchFamily="18" charset="0"/>
              </a:rPr>
              <a:t>épublicaines</a:t>
            </a:r>
            <a:endParaRPr lang="fr-FR" dirty="0">
              <a:solidFill>
                <a:srgbClr val="00B050"/>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70111" y="1457324"/>
            <a:ext cx="10937477" cy="4305301"/>
          </a:xfrm>
        </p:spPr>
        <p:txBody>
          <a:bodyPr/>
          <a:lstStyle/>
          <a:p>
            <a:r>
              <a:rPr lang="fr-FR" sz="1600" i="0" dirty="0" smtClean="0">
                <a:latin typeface="Cambria" panose="02040503050406030204" pitchFamily="18" charset="0"/>
                <a:ea typeface="Cambria" panose="02040503050406030204" pitchFamily="18" charset="0"/>
              </a:rPr>
              <a:t>Le </a:t>
            </a:r>
            <a:r>
              <a:rPr lang="fr-FR" sz="1600" i="0" dirty="0">
                <a:latin typeface="Cambria" panose="02040503050406030204" pitchFamily="18" charset="0"/>
                <a:ea typeface="Cambria" panose="02040503050406030204" pitchFamily="18" charset="0"/>
              </a:rPr>
              <a:t>drapeau aux couleurs de l’Union européenne peut également être associé  au drapeau national à condition qu’il s’agisse du </a:t>
            </a:r>
            <a:r>
              <a:rPr lang="fr-FR" sz="1600" i="0" dirty="0" smtClean="0">
                <a:latin typeface="Cambria" panose="02040503050406030204" pitchFamily="18" charset="0"/>
                <a:ea typeface="Cambria" panose="02040503050406030204" pitchFamily="18" charset="0"/>
              </a:rPr>
              <a:t>drapeau européen </a:t>
            </a:r>
            <a:r>
              <a:rPr lang="fr-FR" sz="1600" i="0" dirty="0">
                <a:latin typeface="Cambria" panose="02040503050406030204" pitchFamily="18" charset="0"/>
                <a:ea typeface="Cambria" panose="02040503050406030204" pitchFamily="18" charset="0"/>
              </a:rPr>
              <a:t>adopté en 1955 par le Comité des ministres </a:t>
            </a:r>
            <a:r>
              <a:rPr lang="fr-FR" sz="1600" i="0" dirty="0" smtClean="0">
                <a:latin typeface="Cambria" panose="02040503050406030204" pitchFamily="18" charset="0"/>
                <a:ea typeface="Cambria" panose="02040503050406030204" pitchFamily="18" charset="0"/>
              </a:rPr>
              <a:t>du </a:t>
            </a:r>
            <a:r>
              <a:rPr lang="fr-FR" sz="1600" i="0" dirty="0">
                <a:latin typeface="Cambria" panose="02040503050406030204" pitchFamily="18" charset="0"/>
                <a:ea typeface="Cambria" panose="02040503050406030204" pitchFamily="18" charset="0"/>
              </a:rPr>
              <a:t>Conseil de l’Europe : douze étoiles sur champ d’azur</a:t>
            </a:r>
            <a:r>
              <a:rPr lang="fr-FR" sz="1600" i="0" dirty="0" smtClean="0">
                <a:latin typeface="Cambria" panose="02040503050406030204" pitchFamily="18" charset="0"/>
                <a:ea typeface="Cambria" panose="02040503050406030204" pitchFamily="18" charset="0"/>
              </a:rPr>
              <a:t>.</a:t>
            </a:r>
          </a:p>
          <a:p>
            <a:r>
              <a:rPr lang="fr-FR" sz="1600" i="0" dirty="0">
                <a:latin typeface="Cambria" panose="02040503050406030204" pitchFamily="18" charset="0"/>
                <a:ea typeface="Cambria" panose="02040503050406030204" pitchFamily="18" charset="0"/>
              </a:rPr>
              <a:t> </a:t>
            </a:r>
            <a:r>
              <a:rPr lang="fr-FR" sz="1600" i="0" dirty="0" smtClean="0">
                <a:latin typeface="Cambria" panose="02040503050406030204" pitchFamily="18" charset="0"/>
                <a:ea typeface="Cambria" panose="02040503050406030204" pitchFamily="18" charset="0"/>
              </a:rPr>
              <a:t> </a:t>
            </a:r>
            <a:endParaRPr lang="fr-FR" sz="1600" i="0" dirty="0">
              <a:latin typeface="Cambria" panose="02040503050406030204" pitchFamily="18" charset="0"/>
              <a:ea typeface="Cambria" panose="02040503050406030204" pitchFamily="18" charset="0"/>
            </a:endParaRPr>
          </a:p>
          <a:p>
            <a:r>
              <a:rPr lang="fr-FR" sz="1800" i="0" u="sng" dirty="0" smtClean="0">
                <a:latin typeface="Cambria" panose="02040503050406030204" pitchFamily="18" charset="0"/>
                <a:ea typeface="Cambria" panose="02040503050406030204" pitchFamily="18" charset="0"/>
              </a:rPr>
              <a:t>Il </a:t>
            </a:r>
            <a:r>
              <a:rPr lang="fr-FR" sz="1800" i="0" u="sng" dirty="0">
                <a:latin typeface="Cambria" panose="02040503050406030204" pitchFamily="18" charset="0"/>
                <a:ea typeface="Cambria" panose="02040503050406030204" pitchFamily="18" charset="0"/>
              </a:rPr>
              <a:t>doit être obligatoirement placé sur les édifices publics le </a:t>
            </a:r>
            <a:r>
              <a:rPr lang="fr-FR" sz="1800" i="0" u="sng" dirty="0" smtClean="0">
                <a:latin typeface="Cambria" panose="02040503050406030204" pitchFamily="18" charset="0"/>
                <a:ea typeface="Cambria" panose="02040503050406030204" pitchFamily="18" charset="0"/>
              </a:rPr>
              <a:t>9 </a:t>
            </a:r>
            <a:r>
              <a:rPr lang="fr-FR" sz="1800" i="0" u="sng" dirty="0">
                <a:latin typeface="Cambria" panose="02040503050406030204" pitchFamily="18" charset="0"/>
                <a:ea typeface="Cambria" panose="02040503050406030204" pitchFamily="18" charset="0"/>
              </a:rPr>
              <a:t>mai, journée de l’Europe</a:t>
            </a:r>
            <a:r>
              <a:rPr lang="fr-FR" sz="1600" i="0" dirty="0" smtClean="0">
                <a:latin typeface="Cambria" panose="02040503050406030204" pitchFamily="18" charset="0"/>
                <a:ea typeface="Cambria" panose="02040503050406030204" pitchFamily="18" charset="0"/>
              </a:rPr>
              <a:t>.</a:t>
            </a:r>
            <a:endParaRPr lang="fr-FR" sz="1600" i="0" dirty="0">
              <a:latin typeface="Cambria" panose="02040503050406030204" pitchFamily="18" charset="0"/>
              <a:ea typeface="Cambria" panose="02040503050406030204" pitchFamily="18" charset="0"/>
            </a:endParaRPr>
          </a:p>
          <a:p>
            <a:endParaRPr lang="fr-FR" sz="1600" i="0" dirty="0">
              <a:latin typeface="Cambria" panose="02040503050406030204" pitchFamily="18" charset="0"/>
              <a:ea typeface="Cambria" panose="02040503050406030204" pitchFamily="18" charset="0"/>
            </a:endParaRPr>
          </a:p>
          <a:p>
            <a:r>
              <a:rPr lang="fr-FR" sz="1600" i="0" dirty="0">
                <a:latin typeface="Cambria" panose="02040503050406030204" pitchFamily="18" charset="0"/>
                <a:ea typeface="Cambria" panose="02040503050406030204" pitchFamily="18" charset="0"/>
              </a:rPr>
              <a:t>Le drapeau français étant mis à la place d’honneur, le </a:t>
            </a:r>
            <a:r>
              <a:rPr lang="fr-FR" sz="1600" i="0" dirty="0" smtClean="0">
                <a:latin typeface="Cambria" panose="02040503050406030204" pitchFamily="18" charset="0"/>
                <a:ea typeface="Cambria" panose="02040503050406030204" pitchFamily="18" charset="0"/>
              </a:rPr>
              <a:t>drapeau </a:t>
            </a:r>
            <a:r>
              <a:rPr lang="fr-FR" sz="1600" i="0" dirty="0">
                <a:latin typeface="Cambria" panose="02040503050406030204" pitchFamily="18" charset="0"/>
                <a:ea typeface="Cambria" panose="02040503050406030204" pitchFamily="18" charset="0"/>
              </a:rPr>
              <a:t>européen est situé à </a:t>
            </a:r>
            <a:r>
              <a:rPr lang="fr-FR" sz="1600" i="0" dirty="0" smtClean="0">
                <a:latin typeface="Cambria" panose="02040503050406030204" pitchFamily="18" charset="0"/>
                <a:ea typeface="Cambria" panose="02040503050406030204" pitchFamily="18" charset="0"/>
              </a:rPr>
              <a:t>sa </a:t>
            </a:r>
            <a:r>
              <a:rPr lang="fr-FR" sz="1600" i="0" dirty="0">
                <a:latin typeface="Cambria" panose="02040503050406030204" pitchFamily="18" charset="0"/>
                <a:ea typeface="Cambria" panose="02040503050406030204" pitchFamily="18" charset="0"/>
              </a:rPr>
              <a:t>droite. Il est donc vu à </a:t>
            </a:r>
            <a:r>
              <a:rPr lang="fr-FR" sz="1600" i="0" dirty="0" smtClean="0">
                <a:latin typeface="Cambria" panose="02040503050406030204" pitchFamily="18" charset="0"/>
                <a:ea typeface="Cambria" panose="02040503050406030204" pitchFamily="18" charset="0"/>
              </a:rPr>
              <a:t>gauche </a:t>
            </a:r>
            <a:r>
              <a:rPr lang="fr-FR" sz="1600" i="0" dirty="0">
                <a:latin typeface="Cambria" panose="02040503050406030204" pitchFamily="18" charset="0"/>
                <a:ea typeface="Cambria" panose="02040503050406030204" pitchFamily="18" charset="0"/>
              </a:rPr>
              <a:t>de celui-ci en regardant l’édifice public.</a:t>
            </a:r>
          </a:p>
          <a:p>
            <a:endParaRPr lang="fr-FR" sz="1600" i="0" dirty="0">
              <a:latin typeface="Cambria" panose="02040503050406030204" pitchFamily="18" charset="0"/>
              <a:ea typeface="Cambria" panose="02040503050406030204" pitchFamily="18" charset="0"/>
            </a:endParaRPr>
          </a:p>
          <a:p>
            <a:r>
              <a:rPr lang="fr-FR" sz="1600" i="0" dirty="0">
                <a:latin typeface="Cambria" panose="02040503050406030204" pitchFamily="18" charset="0"/>
                <a:ea typeface="Cambria" panose="02040503050406030204" pitchFamily="18" charset="0"/>
              </a:rPr>
              <a:t>Par ailleurs, pour les </a:t>
            </a:r>
            <a:r>
              <a:rPr lang="fr-FR" sz="1600" i="0" u="sng" dirty="0">
                <a:latin typeface="Cambria" panose="02040503050406030204" pitchFamily="18" charset="0"/>
                <a:ea typeface="Cambria" panose="02040503050406030204" pitchFamily="18" charset="0"/>
              </a:rPr>
              <a:t>établissements scolaires</a:t>
            </a:r>
            <a:r>
              <a:rPr lang="fr-FR" sz="1600" i="0" dirty="0">
                <a:latin typeface="Cambria" panose="02040503050406030204" pitchFamily="18" charset="0"/>
                <a:ea typeface="Cambria" panose="02040503050406030204" pitchFamily="18" charset="0"/>
              </a:rPr>
              <a:t>, </a:t>
            </a:r>
            <a:r>
              <a:rPr lang="fr-FR" sz="1600" i="0" dirty="0" smtClean="0">
                <a:latin typeface="Cambria" panose="02040503050406030204" pitchFamily="18" charset="0"/>
                <a:ea typeface="Cambria" panose="02040503050406030204" pitchFamily="18" charset="0"/>
              </a:rPr>
              <a:t>l’</a:t>
            </a:r>
            <a:r>
              <a:rPr lang="fr-FR" sz="1600" i="0" u="sng" dirty="0" smtClean="0">
                <a:latin typeface="Cambria" panose="02040503050406030204" pitchFamily="18" charset="0"/>
                <a:ea typeface="Cambria" panose="02040503050406030204" pitchFamily="18" charset="0"/>
              </a:rPr>
              <a:t>article </a:t>
            </a:r>
            <a:r>
              <a:rPr lang="fr-FR" sz="1600" i="0" u="sng" dirty="0">
                <a:latin typeface="Cambria" panose="02040503050406030204" pitchFamily="18" charset="0"/>
                <a:ea typeface="Cambria" panose="02040503050406030204" pitchFamily="18" charset="0"/>
              </a:rPr>
              <a:t>L.111-1-1 du code de l’éducation issu de la loi du </a:t>
            </a:r>
            <a:r>
              <a:rPr lang="fr-FR" sz="1600" i="0" u="sng" dirty="0" smtClean="0">
                <a:latin typeface="Cambria" panose="02040503050406030204" pitchFamily="18" charset="0"/>
                <a:ea typeface="Cambria" panose="02040503050406030204" pitchFamily="18" charset="0"/>
              </a:rPr>
              <a:t>8 </a:t>
            </a:r>
            <a:r>
              <a:rPr lang="fr-FR" sz="1600" i="0" u="sng" dirty="0">
                <a:latin typeface="Cambria" panose="02040503050406030204" pitchFamily="18" charset="0"/>
                <a:ea typeface="Cambria" panose="02040503050406030204" pitchFamily="18" charset="0"/>
              </a:rPr>
              <a:t>juillet 2013 </a:t>
            </a:r>
            <a:r>
              <a:rPr lang="fr-FR" sz="1600" i="0" dirty="0">
                <a:latin typeface="Cambria" panose="02040503050406030204" pitchFamily="18" charset="0"/>
                <a:ea typeface="Cambria" panose="02040503050406030204" pitchFamily="18" charset="0"/>
              </a:rPr>
              <a:t>d’orientation et de programmation pour la  refondation de l’école de la République dispose que « </a:t>
            </a:r>
            <a:r>
              <a:rPr lang="fr-FR" sz="1600" dirty="0">
                <a:latin typeface="Cambria" panose="02040503050406030204" pitchFamily="18" charset="0"/>
                <a:ea typeface="Cambria" panose="02040503050406030204" pitchFamily="18" charset="0"/>
              </a:rPr>
              <a:t>la  devise de la République, le drapeau tricolore et le drapeau </a:t>
            </a:r>
            <a:r>
              <a:rPr lang="fr-FR" sz="1600" dirty="0" smtClean="0">
                <a:latin typeface="Cambria" panose="02040503050406030204" pitchFamily="18" charset="0"/>
                <a:ea typeface="Cambria" panose="02040503050406030204" pitchFamily="18" charset="0"/>
              </a:rPr>
              <a:t>européen </a:t>
            </a:r>
            <a:r>
              <a:rPr lang="fr-FR" sz="1600" dirty="0">
                <a:latin typeface="Cambria" panose="02040503050406030204" pitchFamily="18" charset="0"/>
                <a:ea typeface="Cambria" panose="02040503050406030204" pitchFamily="18" charset="0"/>
              </a:rPr>
              <a:t>sont apposés sur la façade des écoles et des</a:t>
            </a:r>
          </a:p>
          <a:p>
            <a:r>
              <a:rPr lang="fr-FR" sz="1600" dirty="0">
                <a:latin typeface="Cambria" panose="02040503050406030204" pitchFamily="18" charset="0"/>
                <a:ea typeface="Cambria" panose="02040503050406030204" pitchFamily="18" charset="0"/>
              </a:rPr>
              <a:t>établissements d’enseignement du second degré publics et privés sous contrat </a:t>
            </a:r>
            <a:r>
              <a:rPr lang="fr-FR" sz="1600" i="0" dirty="0">
                <a:latin typeface="Cambria" panose="02040503050406030204" pitchFamily="18" charset="0"/>
                <a:ea typeface="Cambria" panose="02040503050406030204" pitchFamily="18" charset="0"/>
              </a:rPr>
              <a:t>».</a:t>
            </a:r>
          </a:p>
          <a:p>
            <a:endParaRPr lang="fr-FR" sz="1300" dirty="0">
              <a:latin typeface="Cambria" panose="02040503050406030204" pitchFamily="18" charset="0"/>
              <a:ea typeface="Cambria" panose="02040503050406030204" pitchFamily="18" charset="0"/>
            </a:endParaRPr>
          </a:p>
        </p:txBody>
      </p:sp>
      <p:sp>
        <p:nvSpPr>
          <p:cNvPr id="4" name="Rectangle 3"/>
          <p:cNvSpPr/>
          <p:nvPr/>
        </p:nvSpPr>
        <p:spPr>
          <a:xfrm>
            <a:off x="666750" y="2171313"/>
            <a:ext cx="10744200" cy="307777"/>
          </a:xfrm>
          <a:prstGeom prst="rect">
            <a:avLst/>
          </a:prstGeom>
        </p:spPr>
        <p:txBody>
          <a:bodyPr wrap="square">
            <a:spAutoFit/>
          </a:bodyPr>
          <a:lstStyle/>
          <a:p>
            <a:endParaRPr lang="fr-FR" sz="1400" b="1" dirty="0">
              <a:latin typeface="Cambria" panose="02040503050406030204" pitchFamily="18" charset="0"/>
              <a:ea typeface="Cambria" panose="02040503050406030204" pitchFamily="18" charset="0"/>
            </a:endParaRPr>
          </a:p>
        </p:txBody>
      </p:sp>
      <p:pic>
        <p:nvPicPr>
          <p:cNvPr id="6146" name="Picture 2" descr="C:\Users\costapi\Desktop\Imag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1526" y="4778732"/>
            <a:ext cx="3317544" cy="120333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6147" name="Picture 3" descr="C:\Users\costapi\Desktop\Image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2754" y="2171311"/>
            <a:ext cx="2148196" cy="104437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3" name="Espace réservé du pied de page 2"/>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14726940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F0263B8-809A-4383-9155-36A311C50696}"/>
              </a:ext>
            </a:extLst>
          </p:cNvPr>
          <p:cNvSpPr>
            <a:spLocks noGrp="1"/>
          </p:cNvSpPr>
          <p:nvPr>
            <p:ph type="body" idx="1"/>
          </p:nvPr>
        </p:nvSpPr>
        <p:spPr/>
        <p:txBody>
          <a:bodyPr/>
          <a:lstStyle/>
          <a:p>
            <a:r>
              <a:rPr lang="fr-FR" dirty="0">
                <a:solidFill>
                  <a:srgbClr val="25DCCC"/>
                </a:solidFill>
              </a:rPr>
              <a:t>01</a:t>
            </a:r>
          </a:p>
        </p:txBody>
      </p:sp>
      <p:sp>
        <p:nvSpPr>
          <p:cNvPr id="5" name="Titre 4">
            <a:extLst>
              <a:ext uri="{FF2B5EF4-FFF2-40B4-BE49-F238E27FC236}">
                <a16:creationId xmlns:a16="http://schemas.microsoft.com/office/drawing/2014/main" id="{B14DB927-DE7D-4E19-BF9C-011DC8DF75CB}"/>
              </a:ext>
            </a:extLst>
          </p:cNvPr>
          <p:cNvSpPr>
            <a:spLocks noGrp="1"/>
          </p:cNvSpPr>
          <p:nvPr>
            <p:ph type="title"/>
          </p:nvPr>
        </p:nvSpPr>
        <p:spPr/>
        <p:txBody>
          <a:bodyPr/>
          <a:lstStyle/>
          <a:p>
            <a:pPr algn="ctr"/>
            <a:r>
              <a:rPr lang="fr-FR" dirty="0" smtClean="0">
                <a:latin typeface="Cambria" panose="02040503050406030204" pitchFamily="18" charset="0"/>
                <a:ea typeface="Cambria" panose="02040503050406030204" pitchFamily="18" charset="0"/>
              </a:rPr>
              <a:t>Sommaire</a:t>
            </a:r>
            <a:endParaRPr lang="fr-FR" dirty="0">
              <a:latin typeface="Cambria" panose="02040503050406030204" pitchFamily="18" charset="0"/>
              <a:ea typeface="Cambria" panose="02040503050406030204" pitchFamily="18" charset="0"/>
            </a:endParaRPr>
          </a:p>
        </p:txBody>
      </p:sp>
      <p:sp>
        <p:nvSpPr>
          <p:cNvPr id="6" name="Espace réservé du texte 5">
            <a:extLst>
              <a:ext uri="{FF2B5EF4-FFF2-40B4-BE49-F238E27FC236}">
                <a16:creationId xmlns:a16="http://schemas.microsoft.com/office/drawing/2014/main" id="{348315C3-6561-4BDC-9AE2-6AF745620AD2}"/>
              </a:ext>
            </a:extLst>
          </p:cNvPr>
          <p:cNvSpPr>
            <a:spLocks noGrp="1"/>
          </p:cNvSpPr>
          <p:nvPr>
            <p:ph type="body" sz="quarter" idx="13"/>
          </p:nvPr>
        </p:nvSpPr>
        <p:spPr/>
        <p:txBody>
          <a:bodyPr/>
          <a:lstStyle/>
          <a:p>
            <a:r>
              <a:rPr lang="fr-FR" dirty="0" smtClean="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Définitions du </a:t>
            </a:r>
            <a:r>
              <a:rPr lang="fr-FR" dirty="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a:t>
            </a:r>
            <a:r>
              <a:rPr lang="fr-FR" dirty="0" smtClean="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rotocole, </a:t>
            </a:r>
            <a:r>
              <a:rPr lang="fr-FR" dirty="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é</a:t>
            </a:r>
            <a:r>
              <a:rPr lang="fr-FR" dirty="0" smtClean="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tiquette et préséance </a:t>
            </a:r>
            <a:endParaRPr lang="fr-FR" dirty="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lvl="1"/>
            <a:endParaRPr lang="fr-FR" dirty="0"/>
          </a:p>
        </p:txBody>
      </p:sp>
      <p:sp>
        <p:nvSpPr>
          <p:cNvPr id="7" name="Espace réservé du texte 6">
            <a:extLst>
              <a:ext uri="{FF2B5EF4-FFF2-40B4-BE49-F238E27FC236}">
                <a16:creationId xmlns:a16="http://schemas.microsoft.com/office/drawing/2014/main" id="{E4C412A7-C172-4876-92CB-1C29DA79CF69}"/>
              </a:ext>
            </a:extLst>
          </p:cNvPr>
          <p:cNvSpPr>
            <a:spLocks noGrp="1"/>
          </p:cNvSpPr>
          <p:nvPr>
            <p:ph type="body" idx="14"/>
          </p:nvPr>
        </p:nvSpPr>
        <p:spPr/>
        <p:txBody>
          <a:bodyPr/>
          <a:lstStyle/>
          <a:p>
            <a:r>
              <a:rPr lang="fr-FR" dirty="0">
                <a:solidFill>
                  <a:schemeClr val="accent2"/>
                </a:solidFill>
              </a:rPr>
              <a:t>02</a:t>
            </a:r>
          </a:p>
        </p:txBody>
      </p:sp>
      <p:sp>
        <p:nvSpPr>
          <p:cNvPr id="8" name="Espace réservé du texte 7">
            <a:extLst>
              <a:ext uri="{FF2B5EF4-FFF2-40B4-BE49-F238E27FC236}">
                <a16:creationId xmlns:a16="http://schemas.microsoft.com/office/drawing/2014/main" id="{9AE94C8E-77B1-44FF-AEA8-5EDD34271094}"/>
              </a:ext>
            </a:extLst>
          </p:cNvPr>
          <p:cNvSpPr>
            <a:spLocks noGrp="1"/>
          </p:cNvSpPr>
          <p:nvPr>
            <p:ph type="body" sz="quarter" idx="15"/>
          </p:nvPr>
        </p:nvSpPr>
        <p:spPr/>
        <p:txBody>
          <a:bodyPr/>
          <a:lstStyle/>
          <a:p>
            <a:r>
              <a:rPr lang="fr-FR" dirty="0" smtClean="0">
                <a:solidFill>
                  <a:srgbClr val="FFCD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Calendrier des </a:t>
            </a:r>
            <a:r>
              <a:rPr lang="fr-FR" dirty="0">
                <a:solidFill>
                  <a:srgbClr val="FFCD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t>
            </a:r>
            <a:r>
              <a:rPr lang="fr-FR" dirty="0" smtClean="0">
                <a:solidFill>
                  <a:srgbClr val="FFCD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érémonies, </a:t>
            </a:r>
            <a:r>
              <a:rPr lang="fr-FR" dirty="0">
                <a:solidFill>
                  <a:srgbClr val="FFCD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a:t>
            </a:r>
            <a:r>
              <a:rPr lang="fr-FR" dirty="0" smtClean="0">
                <a:solidFill>
                  <a:srgbClr val="FFCD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êtes nationales et commémoratives</a:t>
            </a:r>
          </a:p>
          <a:p>
            <a:endParaRPr lang="fr-FR" dirty="0"/>
          </a:p>
        </p:txBody>
      </p:sp>
      <p:sp>
        <p:nvSpPr>
          <p:cNvPr id="9" name="Espace réservé du texte 8">
            <a:extLst>
              <a:ext uri="{FF2B5EF4-FFF2-40B4-BE49-F238E27FC236}">
                <a16:creationId xmlns:a16="http://schemas.microsoft.com/office/drawing/2014/main" id="{D1F7C2B5-F666-4718-9EC2-F0E5B18987F4}"/>
              </a:ext>
            </a:extLst>
          </p:cNvPr>
          <p:cNvSpPr>
            <a:spLocks noGrp="1"/>
          </p:cNvSpPr>
          <p:nvPr>
            <p:ph type="body" idx="16"/>
          </p:nvPr>
        </p:nvSpPr>
        <p:spPr/>
        <p:txBody>
          <a:bodyPr/>
          <a:lstStyle/>
          <a:p>
            <a:r>
              <a:rPr lang="fr-FR" dirty="0">
                <a:solidFill>
                  <a:schemeClr val="accent3"/>
                </a:solidFill>
              </a:rPr>
              <a:t>03</a:t>
            </a:r>
          </a:p>
        </p:txBody>
      </p:sp>
      <p:sp>
        <p:nvSpPr>
          <p:cNvPr id="10" name="Espace réservé du texte 9">
            <a:extLst>
              <a:ext uri="{FF2B5EF4-FFF2-40B4-BE49-F238E27FC236}">
                <a16:creationId xmlns:a16="http://schemas.microsoft.com/office/drawing/2014/main" id="{00E92A6F-547F-4611-B439-7B207C3AC4AD}"/>
              </a:ext>
            </a:extLst>
          </p:cNvPr>
          <p:cNvSpPr>
            <a:spLocks noGrp="1"/>
          </p:cNvSpPr>
          <p:nvPr>
            <p:ph type="body" sz="quarter" idx="17"/>
          </p:nvPr>
        </p:nvSpPr>
        <p:spPr/>
        <p:txBody>
          <a:bodyPr/>
          <a:lstStyle/>
          <a:p>
            <a:r>
              <a:rPr lang="fr-FR" dirty="0" smtClean="0">
                <a:solidFill>
                  <a:srgbClr val="FB394A"/>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Ordre </a:t>
            </a:r>
            <a:r>
              <a:rPr lang="fr-FR" dirty="0">
                <a:solidFill>
                  <a:srgbClr val="FB394A"/>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a:t>
            </a:r>
            <a:r>
              <a:rPr lang="fr-FR" dirty="0" smtClean="0">
                <a:solidFill>
                  <a:srgbClr val="FB394A"/>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rotocolaire</a:t>
            </a:r>
          </a:p>
          <a:p>
            <a:endParaRPr lang="fr-FR" dirty="0"/>
          </a:p>
        </p:txBody>
      </p:sp>
      <p:sp>
        <p:nvSpPr>
          <p:cNvPr id="11" name="Espace réservé du texte 10">
            <a:extLst>
              <a:ext uri="{FF2B5EF4-FFF2-40B4-BE49-F238E27FC236}">
                <a16:creationId xmlns:a16="http://schemas.microsoft.com/office/drawing/2014/main" id="{AEEBE6E0-F183-457C-9160-36169B71EFF2}"/>
              </a:ext>
            </a:extLst>
          </p:cNvPr>
          <p:cNvSpPr>
            <a:spLocks noGrp="1"/>
          </p:cNvSpPr>
          <p:nvPr>
            <p:ph type="body" idx="18"/>
          </p:nvPr>
        </p:nvSpPr>
        <p:spPr/>
        <p:txBody>
          <a:bodyPr/>
          <a:lstStyle/>
          <a:p>
            <a:r>
              <a:rPr lang="fr-FR" dirty="0">
                <a:solidFill>
                  <a:schemeClr val="accent4"/>
                </a:solidFill>
              </a:rPr>
              <a:t>04</a:t>
            </a:r>
          </a:p>
        </p:txBody>
      </p:sp>
      <p:sp>
        <p:nvSpPr>
          <p:cNvPr id="12" name="Espace réservé du texte 11">
            <a:extLst>
              <a:ext uri="{FF2B5EF4-FFF2-40B4-BE49-F238E27FC236}">
                <a16:creationId xmlns:a16="http://schemas.microsoft.com/office/drawing/2014/main" id="{67FAE9DB-0C85-4824-9459-8F54845EB3FA}"/>
              </a:ext>
            </a:extLst>
          </p:cNvPr>
          <p:cNvSpPr>
            <a:spLocks noGrp="1"/>
          </p:cNvSpPr>
          <p:nvPr>
            <p:ph type="body" sz="quarter" idx="19"/>
          </p:nvPr>
        </p:nvSpPr>
        <p:spPr/>
        <p:txBody>
          <a:bodyPr/>
          <a:lstStyle/>
          <a:p>
            <a:r>
              <a:rPr lang="fr-FR" dirty="0">
                <a:solidFill>
                  <a:srgbClr val="3ECD2E"/>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a:t>
            </a:r>
            <a:r>
              <a:rPr lang="fr-FR" dirty="0" smtClean="0">
                <a:solidFill>
                  <a:srgbClr val="3ECD2E"/>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éférences républicaines</a:t>
            </a:r>
            <a:endParaRPr lang="fr-FR"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13" name="Espace réservé du texte 12">
            <a:extLst>
              <a:ext uri="{FF2B5EF4-FFF2-40B4-BE49-F238E27FC236}">
                <a16:creationId xmlns:a16="http://schemas.microsoft.com/office/drawing/2014/main" id="{C61ECC8C-361D-4F73-88E3-EC0A7B15A0DC}"/>
              </a:ext>
            </a:extLst>
          </p:cNvPr>
          <p:cNvSpPr>
            <a:spLocks noGrp="1"/>
          </p:cNvSpPr>
          <p:nvPr>
            <p:ph type="body" idx="20"/>
          </p:nvPr>
        </p:nvSpPr>
        <p:spPr/>
        <p:txBody>
          <a:bodyPr/>
          <a:lstStyle/>
          <a:p>
            <a:r>
              <a:rPr lang="fr-FR" dirty="0">
                <a:solidFill>
                  <a:schemeClr val="accent5"/>
                </a:solidFill>
              </a:rPr>
              <a:t>05</a:t>
            </a:r>
          </a:p>
        </p:txBody>
      </p:sp>
      <p:sp>
        <p:nvSpPr>
          <p:cNvPr id="14" name="Espace réservé du texte 13">
            <a:extLst>
              <a:ext uri="{FF2B5EF4-FFF2-40B4-BE49-F238E27FC236}">
                <a16:creationId xmlns:a16="http://schemas.microsoft.com/office/drawing/2014/main" id="{45A82013-A497-4F60-B8BB-975185734E5D}"/>
              </a:ext>
            </a:extLst>
          </p:cNvPr>
          <p:cNvSpPr>
            <a:spLocks noGrp="1"/>
          </p:cNvSpPr>
          <p:nvPr>
            <p:ph type="body" sz="quarter" idx="21"/>
          </p:nvPr>
        </p:nvSpPr>
        <p:spPr/>
        <p:txBody>
          <a:bodyPr/>
          <a:lstStyle/>
          <a:p>
            <a:r>
              <a:rPr lang="fr-FR" dirty="0" smtClean="0">
                <a:solidFill>
                  <a:srgbClr val="FF33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Tenue du </a:t>
            </a:r>
            <a:r>
              <a:rPr lang="fr-FR" dirty="0">
                <a:solidFill>
                  <a:srgbClr val="FF33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a:t>
            </a:r>
            <a:r>
              <a:rPr lang="fr-FR" dirty="0" smtClean="0">
                <a:solidFill>
                  <a:srgbClr val="FF33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olicier municipal</a:t>
            </a:r>
          </a:p>
          <a:p>
            <a:endParaRPr lang="fr-FR" dirty="0"/>
          </a:p>
        </p:txBody>
      </p:sp>
      <p:sp>
        <p:nvSpPr>
          <p:cNvPr id="15" name="Espace réservé du texte 14">
            <a:extLst>
              <a:ext uri="{FF2B5EF4-FFF2-40B4-BE49-F238E27FC236}">
                <a16:creationId xmlns:a16="http://schemas.microsoft.com/office/drawing/2014/main" id="{CAC71D32-0474-49D5-81A0-2AD1BCDDE4C2}"/>
              </a:ext>
            </a:extLst>
          </p:cNvPr>
          <p:cNvSpPr>
            <a:spLocks noGrp="1"/>
          </p:cNvSpPr>
          <p:nvPr>
            <p:ph type="body" idx="22"/>
          </p:nvPr>
        </p:nvSpPr>
        <p:spPr/>
        <p:txBody>
          <a:bodyPr/>
          <a:lstStyle/>
          <a:p>
            <a:r>
              <a:rPr lang="fr-FR" dirty="0">
                <a:solidFill>
                  <a:schemeClr val="accent6"/>
                </a:solidFill>
              </a:rPr>
              <a:t>06</a:t>
            </a:r>
          </a:p>
        </p:txBody>
      </p:sp>
      <p:sp>
        <p:nvSpPr>
          <p:cNvPr id="16" name="Espace réservé du texte 15">
            <a:extLst>
              <a:ext uri="{FF2B5EF4-FFF2-40B4-BE49-F238E27FC236}">
                <a16:creationId xmlns:a16="http://schemas.microsoft.com/office/drawing/2014/main" id="{08B91057-CA09-40D2-897B-2225FF2A7966}"/>
              </a:ext>
            </a:extLst>
          </p:cNvPr>
          <p:cNvSpPr>
            <a:spLocks noGrp="1"/>
          </p:cNvSpPr>
          <p:nvPr>
            <p:ph type="body" sz="quarter" idx="23"/>
          </p:nvPr>
        </p:nvSpPr>
        <p:spPr/>
        <p:txBody>
          <a:bodyPr/>
          <a:lstStyle/>
          <a:p>
            <a:r>
              <a:rPr lang="fr-FR" dirty="0">
                <a:solidFill>
                  <a:srgbClr val="354BC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H</a:t>
            </a:r>
            <a:r>
              <a:rPr lang="fr-FR" dirty="0" smtClean="0">
                <a:solidFill>
                  <a:srgbClr val="354BC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onneurs, </a:t>
            </a:r>
            <a:r>
              <a:rPr lang="fr-FR" dirty="0">
                <a:solidFill>
                  <a:srgbClr val="354BC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g</a:t>
            </a:r>
            <a:r>
              <a:rPr lang="fr-FR" dirty="0" smtClean="0">
                <a:solidFill>
                  <a:srgbClr val="354BC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rades et </a:t>
            </a:r>
            <a:r>
              <a:rPr lang="fr-FR" dirty="0">
                <a:solidFill>
                  <a:srgbClr val="354BC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
            </a:r>
            <a:r>
              <a:rPr lang="fr-FR" dirty="0" smtClean="0">
                <a:solidFill>
                  <a:srgbClr val="354BCF"/>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écorations</a:t>
            </a:r>
            <a:endParaRPr lang="fr-FR"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3" name="Espace réservé du pied de page 2"/>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4824129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610950" y="1052911"/>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Les drapeaux étrangers, et autres drapeaux</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00B050"/>
                </a:solidFill>
                <a:latin typeface="Cambria" panose="02040503050406030204" pitchFamily="18" charset="0"/>
                <a:ea typeface="Cambria" panose="02040503050406030204" pitchFamily="18" charset="0"/>
              </a:rPr>
              <a:t>Références </a:t>
            </a:r>
            <a:r>
              <a:rPr lang="fr-FR" dirty="0">
                <a:solidFill>
                  <a:srgbClr val="00B050"/>
                </a:solidFill>
                <a:latin typeface="Cambria" panose="02040503050406030204" pitchFamily="18" charset="0"/>
                <a:ea typeface="Cambria" panose="02040503050406030204" pitchFamily="18" charset="0"/>
              </a:rPr>
              <a:t>r</a:t>
            </a:r>
            <a:r>
              <a:rPr lang="fr-FR" dirty="0" smtClean="0">
                <a:solidFill>
                  <a:srgbClr val="00B050"/>
                </a:solidFill>
                <a:latin typeface="Cambria" panose="02040503050406030204" pitchFamily="18" charset="0"/>
                <a:ea typeface="Cambria" panose="02040503050406030204" pitchFamily="18" charset="0"/>
              </a:rPr>
              <a:t>épublicaines</a:t>
            </a:r>
            <a:endParaRPr lang="fr-FR" dirty="0">
              <a:solidFill>
                <a:srgbClr val="00B050"/>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70111" y="1390650"/>
            <a:ext cx="10937477" cy="4760505"/>
          </a:xfrm>
        </p:spPr>
        <p:txBody>
          <a:bodyPr/>
          <a:lstStyle/>
          <a:p>
            <a:r>
              <a:rPr lang="fr-FR" sz="1800" b="1" i="0" u="sng" dirty="0" smtClean="0">
                <a:latin typeface="Cambria" panose="02040503050406030204" pitchFamily="18" charset="0"/>
                <a:ea typeface="Cambria" panose="02040503050406030204" pitchFamily="18" charset="0"/>
              </a:rPr>
              <a:t>Les drapeaux étrangers</a:t>
            </a:r>
            <a:endParaRPr lang="fr-FR" sz="1800" b="1" i="0" u="sng" dirty="0">
              <a:latin typeface="Cambria" panose="02040503050406030204" pitchFamily="18" charset="0"/>
              <a:ea typeface="Cambria" panose="02040503050406030204" pitchFamily="18" charset="0"/>
            </a:endParaRPr>
          </a:p>
          <a:p>
            <a:endParaRPr lang="fr-FR" sz="1800" i="0" dirty="0">
              <a:latin typeface="Cambria" panose="02040503050406030204" pitchFamily="18" charset="0"/>
              <a:ea typeface="Cambria" panose="02040503050406030204" pitchFamily="18" charset="0"/>
            </a:endParaRPr>
          </a:p>
          <a:p>
            <a:r>
              <a:rPr lang="fr-FR" sz="1800" i="0" dirty="0">
                <a:latin typeface="Cambria" panose="02040503050406030204" pitchFamily="18" charset="0"/>
                <a:ea typeface="Cambria" panose="02040503050406030204" pitchFamily="18" charset="0"/>
              </a:rPr>
              <a:t>Lors de la visite de personnalités étrangères, il est de tradition d’honorer les invités </a:t>
            </a:r>
            <a:r>
              <a:rPr lang="fr-FR" sz="1800" i="0" dirty="0" smtClean="0">
                <a:latin typeface="Cambria" panose="02040503050406030204" pitchFamily="18" charset="0"/>
                <a:ea typeface="Cambria" panose="02040503050406030204" pitchFamily="18" charset="0"/>
              </a:rPr>
              <a:t>en </a:t>
            </a:r>
            <a:r>
              <a:rPr lang="fr-FR" sz="1800" i="0" dirty="0">
                <a:latin typeface="Cambria" panose="02040503050406030204" pitchFamily="18" charset="0"/>
                <a:ea typeface="Cambria" panose="02040503050406030204" pitchFamily="18" charset="0"/>
              </a:rPr>
              <a:t>disposant, de manière temporaire, le drapeau étranger correspondant, à côté du </a:t>
            </a:r>
            <a:r>
              <a:rPr lang="fr-FR" sz="1800" i="0" dirty="0" smtClean="0">
                <a:latin typeface="Cambria" panose="02040503050406030204" pitchFamily="18" charset="0"/>
                <a:ea typeface="Cambria" panose="02040503050406030204" pitchFamily="18" charset="0"/>
              </a:rPr>
              <a:t>drapeau français.</a:t>
            </a:r>
          </a:p>
          <a:p>
            <a:endParaRPr lang="fr-FR" sz="1800" i="0" dirty="0" smtClean="0">
              <a:latin typeface="Cambria" panose="02040503050406030204" pitchFamily="18" charset="0"/>
              <a:ea typeface="Cambria" panose="02040503050406030204" pitchFamily="18" charset="0"/>
            </a:endParaRPr>
          </a:p>
          <a:p>
            <a:endParaRPr lang="fr-FR" sz="1800" i="0" dirty="0" smtClean="0">
              <a:latin typeface="Cambria" panose="02040503050406030204" pitchFamily="18" charset="0"/>
              <a:ea typeface="Cambria" panose="02040503050406030204" pitchFamily="18" charset="0"/>
            </a:endParaRPr>
          </a:p>
          <a:p>
            <a:endParaRPr lang="fr-FR" sz="1800" b="1" i="0" u="sng" dirty="0" smtClean="0">
              <a:latin typeface="Cambria" panose="02040503050406030204" pitchFamily="18" charset="0"/>
              <a:ea typeface="Cambria" panose="02040503050406030204" pitchFamily="18" charset="0"/>
            </a:endParaRPr>
          </a:p>
          <a:p>
            <a:r>
              <a:rPr lang="fr-FR" sz="1800" b="1" i="0" u="sng" dirty="0" smtClean="0">
                <a:latin typeface="Cambria" panose="02040503050406030204" pitchFamily="18" charset="0"/>
                <a:ea typeface="Cambria" panose="02040503050406030204" pitchFamily="18" charset="0"/>
              </a:rPr>
              <a:t>Les autres drapeaux</a:t>
            </a:r>
          </a:p>
          <a:p>
            <a:endParaRPr lang="fr-FR" sz="1800" i="0" dirty="0">
              <a:latin typeface="Cambria" panose="02040503050406030204" pitchFamily="18" charset="0"/>
              <a:ea typeface="Cambria" panose="02040503050406030204" pitchFamily="18" charset="0"/>
            </a:endParaRPr>
          </a:p>
          <a:p>
            <a:r>
              <a:rPr lang="fr-FR" sz="1800" i="0" dirty="0">
                <a:latin typeface="Cambria" panose="02040503050406030204" pitchFamily="18" charset="0"/>
                <a:ea typeface="Cambria" panose="02040503050406030204" pitchFamily="18" charset="0"/>
              </a:rPr>
              <a:t>Des insignes et emblèmes régionaux ou départementaux peuvent trouver leur </a:t>
            </a:r>
            <a:r>
              <a:rPr lang="fr-FR" sz="1800" i="0" dirty="0" smtClean="0">
                <a:latin typeface="Cambria" panose="02040503050406030204" pitchFamily="18" charset="0"/>
                <a:ea typeface="Cambria" panose="02040503050406030204" pitchFamily="18" charset="0"/>
              </a:rPr>
              <a:t>place </a:t>
            </a:r>
            <a:r>
              <a:rPr lang="fr-FR" sz="1800" i="0" dirty="0">
                <a:latin typeface="Cambria" panose="02040503050406030204" pitchFamily="18" charset="0"/>
                <a:ea typeface="Cambria" panose="02040503050406030204" pitchFamily="18" charset="0"/>
              </a:rPr>
              <a:t>dans des manifestations culturelles ou </a:t>
            </a:r>
            <a:r>
              <a:rPr lang="fr-FR" sz="1800" i="0" dirty="0" smtClean="0">
                <a:latin typeface="Cambria" panose="02040503050406030204" pitchFamily="18" charset="0"/>
                <a:ea typeface="Cambria" panose="02040503050406030204" pitchFamily="18" charset="0"/>
              </a:rPr>
              <a:t>folkloriques </a:t>
            </a:r>
            <a:r>
              <a:rPr lang="fr-FR" sz="1800" i="0" dirty="0">
                <a:latin typeface="Cambria" panose="02040503050406030204" pitchFamily="18" charset="0"/>
                <a:ea typeface="Cambria" panose="02040503050406030204" pitchFamily="18" charset="0"/>
              </a:rPr>
              <a:t>locales, mais à condition </a:t>
            </a:r>
            <a:r>
              <a:rPr lang="fr-FR" sz="1800" i="0" dirty="0" smtClean="0">
                <a:latin typeface="Cambria" panose="02040503050406030204" pitchFamily="18" charset="0"/>
                <a:ea typeface="Cambria" panose="02040503050406030204" pitchFamily="18" charset="0"/>
              </a:rPr>
              <a:t>que </a:t>
            </a:r>
            <a:r>
              <a:rPr lang="fr-FR" sz="1800" i="0" dirty="0">
                <a:latin typeface="Cambria" panose="02040503050406030204" pitchFamily="18" charset="0"/>
                <a:ea typeface="Cambria" panose="02040503050406030204" pitchFamily="18" charset="0"/>
              </a:rPr>
              <a:t>ce pavoisement soit temporaire et que le drapeau national soit à la place </a:t>
            </a:r>
            <a:r>
              <a:rPr lang="fr-FR" sz="1800" i="0" dirty="0" smtClean="0">
                <a:latin typeface="Cambria" panose="02040503050406030204" pitchFamily="18" charset="0"/>
                <a:ea typeface="Cambria" panose="02040503050406030204" pitchFamily="18" charset="0"/>
              </a:rPr>
              <a:t>d’honneur.</a:t>
            </a:r>
            <a:endParaRPr lang="fr-FR" sz="1800" i="0" dirty="0">
              <a:latin typeface="Cambria" panose="02040503050406030204" pitchFamily="18" charset="0"/>
              <a:ea typeface="Cambria" panose="02040503050406030204" pitchFamily="18" charset="0"/>
            </a:endParaRPr>
          </a:p>
        </p:txBody>
      </p:sp>
      <p:sp>
        <p:nvSpPr>
          <p:cNvPr id="4" name="Rectangle 3"/>
          <p:cNvSpPr/>
          <p:nvPr/>
        </p:nvSpPr>
        <p:spPr>
          <a:xfrm>
            <a:off x="666750" y="2171313"/>
            <a:ext cx="10744200" cy="307777"/>
          </a:xfrm>
          <a:prstGeom prst="rect">
            <a:avLst/>
          </a:prstGeom>
        </p:spPr>
        <p:txBody>
          <a:bodyPr wrap="square">
            <a:spAutoFit/>
          </a:bodyPr>
          <a:lstStyle/>
          <a:p>
            <a:endParaRPr lang="fr-FR" sz="1400" b="1" dirty="0">
              <a:latin typeface="Cambria" panose="02040503050406030204" pitchFamily="18" charset="0"/>
              <a:ea typeface="Cambria" panose="02040503050406030204" pitchFamily="18" charset="0"/>
            </a:endParaRPr>
          </a:p>
        </p:txBody>
      </p:sp>
      <p:pic>
        <p:nvPicPr>
          <p:cNvPr id="7170" name="Picture 2" descr="C:\Users\costapi\Desktop\Image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524" y="3438525"/>
            <a:ext cx="3560660" cy="14874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7171" name="Picture 3" descr="C:\Users\costapi\Desktop\Imag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829" y="3438525"/>
            <a:ext cx="3171351" cy="14874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3" name="Espace réservé du pied de page 2"/>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12463668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610950" y="1052911"/>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L’écharpe </a:t>
            </a:r>
            <a:r>
              <a:rPr lang="fr-FR" dirty="0">
                <a:solidFill>
                  <a:schemeClr val="accent2">
                    <a:lumMod val="60000"/>
                    <a:lumOff val="40000"/>
                  </a:schemeClr>
                </a:solidFill>
                <a:latin typeface="Cambria" panose="02040503050406030204" pitchFamily="18" charset="0"/>
                <a:ea typeface="Cambria" panose="02040503050406030204" pitchFamily="18" charset="0"/>
              </a:rPr>
              <a:t>t</a:t>
            </a:r>
            <a:r>
              <a:rPr lang="fr-FR" dirty="0" smtClean="0">
                <a:solidFill>
                  <a:schemeClr val="accent2">
                    <a:lumMod val="60000"/>
                    <a:lumOff val="40000"/>
                  </a:schemeClr>
                </a:solidFill>
                <a:latin typeface="Cambria" panose="02040503050406030204" pitchFamily="18" charset="0"/>
                <a:ea typeface="Cambria" panose="02040503050406030204" pitchFamily="18" charset="0"/>
              </a:rPr>
              <a:t>ricolore</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00B050"/>
                </a:solidFill>
                <a:latin typeface="Cambria" panose="02040503050406030204" pitchFamily="18" charset="0"/>
                <a:ea typeface="Cambria" panose="02040503050406030204" pitchFamily="18" charset="0"/>
              </a:rPr>
              <a:t>Références </a:t>
            </a:r>
            <a:r>
              <a:rPr lang="fr-FR" dirty="0">
                <a:solidFill>
                  <a:srgbClr val="00B050"/>
                </a:solidFill>
                <a:latin typeface="Cambria" panose="02040503050406030204" pitchFamily="18" charset="0"/>
                <a:ea typeface="Cambria" panose="02040503050406030204" pitchFamily="18" charset="0"/>
              </a:rPr>
              <a:t>r</a:t>
            </a:r>
            <a:r>
              <a:rPr lang="fr-FR" dirty="0" smtClean="0">
                <a:solidFill>
                  <a:srgbClr val="00B050"/>
                </a:solidFill>
                <a:latin typeface="Cambria" panose="02040503050406030204" pitchFamily="18" charset="0"/>
                <a:ea typeface="Cambria" panose="02040503050406030204" pitchFamily="18" charset="0"/>
              </a:rPr>
              <a:t>épublicaines</a:t>
            </a:r>
            <a:endParaRPr lang="fr-FR" dirty="0">
              <a:solidFill>
                <a:srgbClr val="00B050"/>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70111" y="1390650"/>
            <a:ext cx="10937477" cy="4760505"/>
          </a:xfrm>
        </p:spPr>
        <p:txBody>
          <a:bodyPr/>
          <a:lstStyle/>
          <a:p>
            <a:r>
              <a:rPr lang="fr-FR" sz="1300" i="0" dirty="0">
                <a:latin typeface="Cambria" panose="02040503050406030204" pitchFamily="18" charset="0"/>
                <a:ea typeface="Cambria" panose="02040503050406030204" pitchFamily="18" charset="0"/>
              </a:rPr>
              <a:t>L’écharpe tricolore est le seul élément qui subsiste de l’uniforme des maires.</a:t>
            </a:r>
          </a:p>
          <a:p>
            <a:r>
              <a:rPr lang="fr-FR" sz="1300" i="0" dirty="0">
                <a:latin typeface="Cambria" panose="02040503050406030204" pitchFamily="18" charset="0"/>
                <a:ea typeface="Cambria" panose="02040503050406030204" pitchFamily="18" charset="0"/>
              </a:rPr>
              <a:t>Son port est prévu par l’</a:t>
            </a:r>
            <a:r>
              <a:rPr lang="fr-FR" sz="1300" i="0" u="sng" dirty="0">
                <a:latin typeface="Cambria" panose="02040503050406030204" pitchFamily="18" charset="0"/>
                <a:ea typeface="Cambria" panose="02040503050406030204" pitchFamily="18" charset="0"/>
              </a:rPr>
              <a:t>article D.2122-4 du Code général des </a:t>
            </a:r>
            <a:r>
              <a:rPr lang="fr-FR" sz="1300" i="0" u="sng" dirty="0" smtClean="0">
                <a:latin typeface="Cambria" panose="02040503050406030204" pitchFamily="18" charset="0"/>
                <a:ea typeface="Cambria" panose="02040503050406030204" pitchFamily="18" charset="0"/>
              </a:rPr>
              <a:t>collectivités </a:t>
            </a:r>
            <a:r>
              <a:rPr lang="fr-FR" sz="1300" i="0" u="sng" dirty="0">
                <a:latin typeface="Cambria" panose="02040503050406030204" pitchFamily="18" charset="0"/>
                <a:ea typeface="Cambria" panose="02040503050406030204" pitchFamily="18" charset="0"/>
              </a:rPr>
              <a:t>territoriales</a:t>
            </a:r>
            <a:r>
              <a:rPr lang="fr-FR" sz="1300" i="0" dirty="0">
                <a:latin typeface="Cambria" panose="02040503050406030204" pitchFamily="18" charset="0"/>
                <a:ea typeface="Cambria" panose="02040503050406030204" pitchFamily="18" charset="0"/>
              </a:rPr>
              <a:t>.</a:t>
            </a:r>
          </a:p>
          <a:p>
            <a:endParaRPr lang="fr-FR" sz="1300" i="0" dirty="0">
              <a:latin typeface="Cambria" panose="02040503050406030204" pitchFamily="18" charset="0"/>
              <a:ea typeface="Cambria" panose="02040503050406030204" pitchFamily="18" charset="0"/>
            </a:endParaRPr>
          </a:p>
          <a:p>
            <a:r>
              <a:rPr lang="fr-FR" sz="1300" i="0" dirty="0">
                <a:latin typeface="Cambria" panose="02040503050406030204" pitchFamily="18" charset="0"/>
                <a:ea typeface="Cambria" panose="02040503050406030204" pitchFamily="18" charset="0"/>
              </a:rPr>
              <a:t>Les </a:t>
            </a:r>
            <a:r>
              <a:rPr lang="fr-FR" sz="1300" b="1" i="0" dirty="0">
                <a:latin typeface="Cambria" panose="02040503050406030204" pitchFamily="18" charset="0"/>
                <a:ea typeface="Cambria" panose="02040503050406030204" pitchFamily="18" charset="0"/>
              </a:rPr>
              <a:t>maires </a:t>
            </a:r>
            <a:r>
              <a:rPr lang="fr-FR" sz="1300" i="0" dirty="0">
                <a:latin typeface="Cambria" panose="02040503050406030204" pitchFamily="18" charset="0"/>
                <a:ea typeface="Cambria" panose="02040503050406030204" pitchFamily="18" charset="0"/>
              </a:rPr>
              <a:t>portent l’</a:t>
            </a:r>
            <a:r>
              <a:rPr lang="fr-FR" sz="1300" b="1" i="0" dirty="0">
                <a:latin typeface="Cambria" panose="02040503050406030204" pitchFamily="18" charset="0"/>
                <a:ea typeface="Cambria" panose="02040503050406030204" pitchFamily="18" charset="0"/>
              </a:rPr>
              <a:t>écharpe tricolore </a:t>
            </a:r>
            <a:r>
              <a:rPr lang="fr-FR" sz="1300" b="1" i="0" dirty="0" smtClean="0">
                <a:latin typeface="Cambria" panose="02040503050406030204" pitchFamily="18" charset="0"/>
                <a:ea typeface="Cambria" panose="02040503050406030204" pitchFamily="18" charset="0"/>
              </a:rPr>
              <a:t>avec </a:t>
            </a:r>
            <a:r>
              <a:rPr lang="fr-FR" sz="1300" b="1" i="0" dirty="0">
                <a:latin typeface="Cambria" panose="02040503050406030204" pitchFamily="18" charset="0"/>
                <a:ea typeface="Cambria" panose="02040503050406030204" pitchFamily="18" charset="0"/>
              </a:rPr>
              <a:t>glands à franges d’or </a:t>
            </a:r>
            <a:r>
              <a:rPr lang="fr-FR" sz="1300" i="0" dirty="0">
                <a:latin typeface="Cambria" panose="02040503050406030204" pitchFamily="18" charset="0"/>
                <a:ea typeface="Cambria" panose="02040503050406030204" pitchFamily="18" charset="0"/>
              </a:rPr>
              <a:t>dans </a:t>
            </a:r>
            <a:r>
              <a:rPr lang="fr-FR" sz="1300" i="0" dirty="0" smtClean="0">
                <a:latin typeface="Cambria" panose="02040503050406030204" pitchFamily="18" charset="0"/>
                <a:ea typeface="Cambria" panose="02040503050406030204" pitchFamily="18" charset="0"/>
              </a:rPr>
              <a:t>les </a:t>
            </a:r>
            <a:r>
              <a:rPr lang="fr-FR" sz="1300" i="0" dirty="0">
                <a:latin typeface="Cambria" panose="02040503050406030204" pitchFamily="18" charset="0"/>
                <a:ea typeface="Cambria" panose="02040503050406030204" pitchFamily="18" charset="0"/>
              </a:rPr>
              <a:t>cérémonies publiques et toutes les fois que l’exercice de leurs fonctions peut  rendre nécessaire ce signe distinctif de leur autorité.</a:t>
            </a:r>
          </a:p>
          <a:p>
            <a:endParaRPr lang="fr-FR" sz="1300" i="0" dirty="0">
              <a:latin typeface="Cambria" panose="02040503050406030204" pitchFamily="18" charset="0"/>
              <a:ea typeface="Cambria" panose="02040503050406030204" pitchFamily="18" charset="0"/>
            </a:endParaRPr>
          </a:p>
          <a:p>
            <a:r>
              <a:rPr lang="fr-FR" sz="1300" i="0" dirty="0">
                <a:latin typeface="Cambria" panose="02040503050406030204" pitchFamily="18" charset="0"/>
                <a:ea typeface="Cambria" panose="02040503050406030204" pitchFamily="18" charset="0"/>
              </a:rPr>
              <a:t>Les </a:t>
            </a:r>
            <a:r>
              <a:rPr lang="fr-FR" sz="1300" b="1" i="0" dirty="0" smtClean="0">
                <a:latin typeface="Cambria" panose="02040503050406030204" pitchFamily="18" charset="0"/>
                <a:ea typeface="Cambria" panose="02040503050406030204" pitchFamily="18" charset="0"/>
              </a:rPr>
              <a:t>adjoints au maire </a:t>
            </a:r>
            <a:r>
              <a:rPr lang="fr-FR" sz="1300" i="0" dirty="0">
                <a:latin typeface="Cambria" panose="02040503050406030204" pitchFamily="18" charset="0"/>
                <a:ea typeface="Cambria" panose="02040503050406030204" pitchFamily="18" charset="0"/>
              </a:rPr>
              <a:t>portent l’</a:t>
            </a:r>
            <a:r>
              <a:rPr lang="fr-FR" sz="1300" b="1" i="0" dirty="0">
                <a:latin typeface="Cambria" panose="02040503050406030204" pitchFamily="18" charset="0"/>
                <a:ea typeface="Cambria" panose="02040503050406030204" pitchFamily="18" charset="0"/>
              </a:rPr>
              <a:t>écharpe tricolore avec glands à franges d’argent </a:t>
            </a:r>
            <a:r>
              <a:rPr lang="fr-FR" sz="1300" i="0" dirty="0" smtClean="0">
                <a:latin typeface="Cambria" panose="02040503050406030204" pitchFamily="18" charset="0"/>
                <a:ea typeface="Cambria" panose="02040503050406030204" pitchFamily="18" charset="0"/>
              </a:rPr>
              <a:t>dans </a:t>
            </a:r>
            <a:r>
              <a:rPr lang="fr-FR" sz="1300" i="0" dirty="0">
                <a:latin typeface="Cambria" panose="02040503050406030204" pitchFamily="18" charset="0"/>
                <a:ea typeface="Cambria" panose="02040503050406030204" pitchFamily="18" charset="0"/>
              </a:rPr>
              <a:t>l’exercice de leurs fonctions d’officier d’état civil et d’officier de police judiciaire, </a:t>
            </a:r>
            <a:r>
              <a:rPr lang="fr-FR" sz="1300" i="0" dirty="0" smtClean="0">
                <a:latin typeface="Cambria" panose="02040503050406030204" pitchFamily="18" charset="0"/>
                <a:ea typeface="Cambria" panose="02040503050406030204" pitchFamily="18" charset="0"/>
              </a:rPr>
              <a:t>et </a:t>
            </a:r>
            <a:r>
              <a:rPr lang="fr-FR" sz="1300" i="0" dirty="0">
                <a:latin typeface="Cambria" panose="02040503050406030204" pitchFamily="18" charset="0"/>
                <a:ea typeface="Cambria" panose="02040503050406030204" pitchFamily="18" charset="0"/>
              </a:rPr>
              <a:t>seulement lorsqu’ils remplacent ou représentent le maire en application des </a:t>
            </a:r>
            <a:r>
              <a:rPr lang="fr-FR" sz="1300" i="0" dirty="0" smtClean="0">
                <a:latin typeface="Cambria" panose="02040503050406030204" pitchFamily="18" charset="0"/>
                <a:ea typeface="Cambria" panose="02040503050406030204" pitchFamily="18" charset="0"/>
              </a:rPr>
              <a:t>articles </a:t>
            </a:r>
            <a:r>
              <a:rPr lang="fr-FR" sz="1300" i="0" dirty="0">
                <a:latin typeface="Cambria" panose="02040503050406030204" pitchFamily="18" charset="0"/>
                <a:ea typeface="Cambria" panose="02040503050406030204" pitchFamily="18" charset="0"/>
              </a:rPr>
              <a:t>L. 2122-17 et L. 2122-18.</a:t>
            </a:r>
          </a:p>
          <a:p>
            <a:endParaRPr lang="fr-FR" sz="1300" i="0" dirty="0">
              <a:latin typeface="Cambria" panose="02040503050406030204" pitchFamily="18" charset="0"/>
              <a:ea typeface="Cambria" panose="02040503050406030204" pitchFamily="18" charset="0"/>
            </a:endParaRPr>
          </a:p>
          <a:p>
            <a:r>
              <a:rPr lang="fr-FR" sz="1300" i="0" dirty="0">
                <a:latin typeface="Cambria" panose="02040503050406030204" pitchFamily="18" charset="0"/>
                <a:ea typeface="Cambria" panose="02040503050406030204" pitchFamily="18" charset="0"/>
              </a:rPr>
              <a:t>Les </a:t>
            </a:r>
            <a:r>
              <a:rPr lang="fr-FR" sz="1300" b="1" i="0" dirty="0">
                <a:latin typeface="Cambria" panose="02040503050406030204" pitchFamily="18" charset="0"/>
                <a:ea typeface="Cambria" panose="02040503050406030204" pitchFamily="18" charset="0"/>
              </a:rPr>
              <a:t>conseillers municipaux </a:t>
            </a:r>
            <a:r>
              <a:rPr lang="fr-FR" sz="1300" i="0" dirty="0">
                <a:latin typeface="Cambria" panose="02040503050406030204" pitchFamily="18" charset="0"/>
                <a:ea typeface="Cambria" panose="02040503050406030204" pitchFamily="18" charset="0"/>
              </a:rPr>
              <a:t>portent l’</a:t>
            </a:r>
            <a:r>
              <a:rPr lang="fr-FR" sz="1300" b="1" i="0" dirty="0">
                <a:latin typeface="Cambria" panose="02040503050406030204" pitchFamily="18" charset="0"/>
                <a:ea typeface="Cambria" panose="02040503050406030204" pitchFamily="18" charset="0"/>
              </a:rPr>
              <a:t>écharpe tricolore avec glands à </a:t>
            </a:r>
            <a:r>
              <a:rPr lang="fr-FR" sz="1300" b="1" i="0" dirty="0" smtClean="0">
                <a:latin typeface="Cambria" panose="02040503050406030204" pitchFamily="18" charset="0"/>
                <a:ea typeface="Cambria" panose="02040503050406030204" pitchFamily="18" charset="0"/>
              </a:rPr>
              <a:t>franges d’argent, </a:t>
            </a:r>
            <a:r>
              <a:rPr lang="fr-FR" sz="1300" b="1" i="0" dirty="0">
                <a:latin typeface="Cambria" panose="02040503050406030204" pitchFamily="18" charset="0"/>
                <a:ea typeface="Cambria" panose="02040503050406030204" pitchFamily="18" charset="0"/>
              </a:rPr>
              <a:t>seulement lorsqu’ils remplacent le maire</a:t>
            </a:r>
            <a:r>
              <a:rPr lang="fr-FR" sz="1300" i="0" dirty="0">
                <a:latin typeface="Cambria" panose="02040503050406030204" pitchFamily="18" charset="0"/>
                <a:ea typeface="Cambria" panose="02040503050406030204" pitchFamily="18" charset="0"/>
              </a:rPr>
              <a:t> en application de </a:t>
            </a:r>
            <a:r>
              <a:rPr lang="fr-FR" sz="1300" i="0" dirty="0" smtClean="0">
                <a:latin typeface="Cambria" panose="02040503050406030204" pitchFamily="18" charset="0"/>
                <a:ea typeface="Cambria" panose="02040503050406030204" pitchFamily="18" charset="0"/>
              </a:rPr>
              <a:t>l’article L</a:t>
            </a:r>
            <a:r>
              <a:rPr lang="fr-FR" sz="1300" i="0" dirty="0">
                <a:latin typeface="Cambria" panose="02040503050406030204" pitchFamily="18" charset="0"/>
                <a:ea typeface="Cambria" panose="02040503050406030204" pitchFamily="18" charset="0"/>
              </a:rPr>
              <a:t>. 2122-17 ou lorsqu’ils sont conduits à célébrer des mariages par délégation du </a:t>
            </a:r>
            <a:r>
              <a:rPr lang="fr-FR" sz="1300" i="0" dirty="0" smtClean="0">
                <a:latin typeface="Cambria" panose="02040503050406030204" pitchFamily="18" charset="0"/>
                <a:ea typeface="Cambria" panose="02040503050406030204" pitchFamily="18" charset="0"/>
              </a:rPr>
              <a:t>maire </a:t>
            </a:r>
            <a:r>
              <a:rPr lang="fr-FR" sz="1300" i="0" dirty="0">
                <a:latin typeface="Cambria" panose="02040503050406030204" pitchFamily="18" charset="0"/>
                <a:ea typeface="Cambria" panose="02040503050406030204" pitchFamily="18" charset="0"/>
              </a:rPr>
              <a:t>dans les conditions fixées par l’article L. 2122-18.</a:t>
            </a:r>
          </a:p>
          <a:p>
            <a:endParaRPr lang="fr-FR" sz="1300" i="0" dirty="0">
              <a:latin typeface="Cambria" panose="02040503050406030204" pitchFamily="18" charset="0"/>
              <a:ea typeface="Cambria" panose="02040503050406030204" pitchFamily="18" charset="0"/>
            </a:endParaRPr>
          </a:p>
          <a:p>
            <a:r>
              <a:rPr lang="fr-FR" sz="1300" i="0" dirty="0">
                <a:latin typeface="Cambria" panose="02040503050406030204" pitchFamily="18" charset="0"/>
                <a:ea typeface="Cambria" panose="02040503050406030204" pitchFamily="18" charset="0"/>
              </a:rPr>
              <a:t>Avant 1830, l’écharpe tricolore se portait toujours à la ceinture. Depuis, elle peut </a:t>
            </a:r>
            <a:r>
              <a:rPr lang="fr-FR" sz="1300" i="0" dirty="0" smtClean="0">
                <a:latin typeface="Cambria" panose="02040503050406030204" pitchFamily="18" charset="0"/>
                <a:ea typeface="Cambria" panose="02040503050406030204" pitchFamily="18" charset="0"/>
              </a:rPr>
              <a:t>se </a:t>
            </a:r>
            <a:r>
              <a:rPr lang="fr-FR" sz="1300" i="0" dirty="0">
                <a:latin typeface="Cambria" panose="02040503050406030204" pitchFamily="18" charset="0"/>
                <a:ea typeface="Cambria" panose="02040503050406030204" pitchFamily="18" charset="0"/>
              </a:rPr>
              <a:t>porter soit en ceinture, soit de l’épaule droite au côté gauche. Lorsqu’elle est </a:t>
            </a:r>
            <a:r>
              <a:rPr lang="fr-FR" sz="1300" i="0" dirty="0" smtClean="0">
                <a:latin typeface="Cambria" panose="02040503050406030204" pitchFamily="18" charset="0"/>
                <a:ea typeface="Cambria" panose="02040503050406030204" pitchFamily="18" charset="0"/>
              </a:rPr>
              <a:t>portée </a:t>
            </a:r>
            <a:r>
              <a:rPr lang="fr-FR" sz="1300" i="0" dirty="0">
                <a:latin typeface="Cambria" panose="02040503050406030204" pitchFamily="18" charset="0"/>
                <a:ea typeface="Cambria" panose="02040503050406030204" pitchFamily="18" charset="0"/>
              </a:rPr>
              <a:t>en ceinture, l’ordre des couleurs fait figurer le bleu en haut. </a:t>
            </a:r>
            <a:r>
              <a:rPr lang="fr-FR" sz="1300" i="0" dirty="0" smtClean="0">
                <a:latin typeface="Cambria" panose="02040503050406030204" pitchFamily="18" charset="0"/>
                <a:ea typeface="Cambria" panose="02040503050406030204" pitchFamily="18" charset="0"/>
              </a:rPr>
              <a:t>Lorsqu’elle </a:t>
            </a:r>
            <a:r>
              <a:rPr lang="fr-FR" sz="1300" i="0" dirty="0">
                <a:latin typeface="Cambria" panose="02040503050406030204" pitchFamily="18" charset="0"/>
                <a:ea typeface="Cambria" panose="02040503050406030204" pitchFamily="18" charset="0"/>
              </a:rPr>
              <a:t>est portée en écharpe, l’ordre des couleurs fait figurer le bleu près du col, par </a:t>
            </a:r>
            <a:r>
              <a:rPr lang="fr-FR" sz="1300" i="0" dirty="0" smtClean="0">
                <a:latin typeface="Cambria" panose="02040503050406030204" pitchFamily="18" charset="0"/>
                <a:ea typeface="Cambria" panose="02040503050406030204" pitchFamily="18" charset="0"/>
              </a:rPr>
              <a:t>différenciation </a:t>
            </a:r>
            <a:r>
              <a:rPr lang="fr-FR" sz="1300" i="0" dirty="0">
                <a:latin typeface="Cambria" panose="02040503050406030204" pitchFamily="18" charset="0"/>
                <a:ea typeface="Cambria" panose="02040503050406030204" pitchFamily="18" charset="0"/>
              </a:rPr>
              <a:t>avec l’ordre adopté par les parlementaires, depuis plus d’un siècle, </a:t>
            </a:r>
            <a:r>
              <a:rPr lang="fr-FR" sz="1300" i="0" dirty="0" smtClean="0">
                <a:latin typeface="Cambria" panose="02040503050406030204" pitchFamily="18" charset="0"/>
                <a:ea typeface="Cambria" panose="02040503050406030204" pitchFamily="18" charset="0"/>
              </a:rPr>
              <a:t>qui </a:t>
            </a:r>
            <a:r>
              <a:rPr lang="fr-FR" sz="1300" i="0" dirty="0">
                <a:latin typeface="Cambria" panose="02040503050406030204" pitchFamily="18" charset="0"/>
                <a:ea typeface="Cambria" panose="02040503050406030204" pitchFamily="18" charset="0"/>
              </a:rPr>
              <a:t>place le rouge près du col.</a:t>
            </a:r>
          </a:p>
          <a:p>
            <a:r>
              <a:rPr lang="fr-FR" sz="1300" b="1" i="0" dirty="0">
                <a:latin typeface="Cambria" panose="02040503050406030204" pitchFamily="18" charset="0"/>
                <a:ea typeface="Cambria" panose="02040503050406030204" pitchFamily="18" charset="0"/>
              </a:rPr>
              <a:t>En cas de cumul des mandats, c’est le mandat national qui </a:t>
            </a:r>
            <a:r>
              <a:rPr lang="fr-FR" sz="1300" b="1" i="0" dirty="0" smtClean="0">
                <a:latin typeface="Cambria" panose="02040503050406030204" pitchFamily="18" charset="0"/>
                <a:ea typeface="Cambria" panose="02040503050406030204" pitchFamily="18" charset="0"/>
              </a:rPr>
              <a:t>prévaut</a:t>
            </a:r>
            <a:r>
              <a:rPr lang="fr-FR" sz="1300" i="0" dirty="0" smtClean="0">
                <a:latin typeface="Cambria" panose="02040503050406030204" pitchFamily="18" charset="0"/>
                <a:ea typeface="Cambria" panose="02040503050406030204" pitchFamily="18" charset="0"/>
              </a:rPr>
              <a:t>.</a:t>
            </a:r>
          </a:p>
          <a:p>
            <a:endParaRPr lang="fr-FR" i="0" dirty="0">
              <a:latin typeface="Cambria" panose="02040503050406030204" pitchFamily="18" charset="0"/>
              <a:ea typeface="Cambria" panose="02040503050406030204" pitchFamily="18" charset="0"/>
            </a:endParaRPr>
          </a:p>
        </p:txBody>
      </p:sp>
      <p:sp>
        <p:nvSpPr>
          <p:cNvPr id="4" name="Rectangle 3"/>
          <p:cNvSpPr/>
          <p:nvPr/>
        </p:nvSpPr>
        <p:spPr>
          <a:xfrm>
            <a:off x="666750" y="2171313"/>
            <a:ext cx="10744200" cy="307777"/>
          </a:xfrm>
          <a:prstGeom prst="rect">
            <a:avLst/>
          </a:prstGeom>
        </p:spPr>
        <p:txBody>
          <a:bodyPr wrap="square">
            <a:spAutoFit/>
          </a:bodyPr>
          <a:lstStyle/>
          <a:p>
            <a:endParaRPr lang="fr-FR" sz="1400" b="1" dirty="0">
              <a:latin typeface="Cambria" panose="02040503050406030204" pitchFamily="18" charset="0"/>
              <a:ea typeface="Cambria" panose="02040503050406030204" pitchFamily="18" charset="0"/>
            </a:endParaRPr>
          </a:p>
        </p:txBody>
      </p:sp>
      <p:pic>
        <p:nvPicPr>
          <p:cNvPr id="8194" name="Picture 2" descr="C:\Users\costapi\Desktop\Image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74577" y="386653"/>
            <a:ext cx="4036373" cy="178466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3" name="Espace réservé du pied de page 2"/>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2605161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610950" y="1052911"/>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Le </a:t>
            </a:r>
            <a:r>
              <a:rPr lang="fr-FR" dirty="0">
                <a:solidFill>
                  <a:schemeClr val="accent2">
                    <a:lumMod val="60000"/>
                    <a:lumOff val="40000"/>
                  </a:schemeClr>
                </a:solidFill>
                <a:latin typeface="Cambria" panose="02040503050406030204" pitchFamily="18" charset="0"/>
                <a:ea typeface="Cambria" panose="02040503050406030204" pitchFamily="18" charset="0"/>
              </a:rPr>
              <a:t>p</a:t>
            </a:r>
            <a:r>
              <a:rPr lang="fr-FR" dirty="0" smtClean="0">
                <a:solidFill>
                  <a:schemeClr val="accent2">
                    <a:lumMod val="60000"/>
                    <a:lumOff val="40000"/>
                  </a:schemeClr>
                </a:solidFill>
                <a:latin typeface="Cambria" panose="02040503050406030204" pitchFamily="18" charset="0"/>
                <a:ea typeface="Cambria" panose="02040503050406030204" pitchFamily="18" charset="0"/>
              </a:rPr>
              <a:t>ortrait </a:t>
            </a:r>
            <a:r>
              <a:rPr lang="fr-FR" dirty="0">
                <a:solidFill>
                  <a:schemeClr val="accent2">
                    <a:lumMod val="60000"/>
                    <a:lumOff val="40000"/>
                  </a:schemeClr>
                </a:solidFill>
                <a:latin typeface="Cambria" panose="02040503050406030204" pitchFamily="18" charset="0"/>
                <a:ea typeface="Cambria" panose="02040503050406030204" pitchFamily="18" charset="0"/>
              </a:rPr>
              <a:t>o</a:t>
            </a:r>
            <a:r>
              <a:rPr lang="fr-FR" dirty="0" smtClean="0">
                <a:solidFill>
                  <a:schemeClr val="accent2">
                    <a:lumMod val="60000"/>
                    <a:lumOff val="40000"/>
                  </a:schemeClr>
                </a:solidFill>
                <a:latin typeface="Cambria" panose="02040503050406030204" pitchFamily="18" charset="0"/>
                <a:ea typeface="Cambria" panose="02040503050406030204" pitchFamily="18" charset="0"/>
              </a:rPr>
              <a:t>fficiel du Président de la République</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00B050"/>
                </a:solidFill>
                <a:latin typeface="Cambria" panose="02040503050406030204" pitchFamily="18" charset="0"/>
                <a:ea typeface="Cambria" panose="02040503050406030204" pitchFamily="18" charset="0"/>
              </a:rPr>
              <a:t>Références </a:t>
            </a:r>
            <a:r>
              <a:rPr lang="fr-FR" dirty="0">
                <a:solidFill>
                  <a:srgbClr val="00B050"/>
                </a:solidFill>
                <a:latin typeface="Cambria" panose="02040503050406030204" pitchFamily="18" charset="0"/>
                <a:ea typeface="Cambria" panose="02040503050406030204" pitchFamily="18" charset="0"/>
              </a:rPr>
              <a:t>r</a:t>
            </a:r>
            <a:r>
              <a:rPr lang="fr-FR" dirty="0" smtClean="0">
                <a:solidFill>
                  <a:srgbClr val="00B050"/>
                </a:solidFill>
                <a:latin typeface="Cambria" panose="02040503050406030204" pitchFamily="18" charset="0"/>
                <a:ea typeface="Cambria" panose="02040503050406030204" pitchFamily="18" charset="0"/>
              </a:rPr>
              <a:t>épublicaines</a:t>
            </a:r>
            <a:endParaRPr lang="fr-FR" dirty="0">
              <a:solidFill>
                <a:srgbClr val="00B050"/>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70111" y="1390650"/>
            <a:ext cx="10937477" cy="4760505"/>
          </a:xfrm>
        </p:spPr>
        <p:txBody>
          <a:bodyPr/>
          <a:lstStyle/>
          <a:p>
            <a:r>
              <a:rPr lang="fr-FR" sz="2400" b="1" i="0" dirty="0">
                <a:latin typeface="Cambria" panose="02040503050406030204" pitchFamily="18" charset="0"/>
                <a:ea typeface="Cambria" panose="02040503050406030204" pitchFamily="18" charset="0"/>
              </a:rPr>
              <a:t>Il est conforme à la tradition républicaine que le portrait du Président de la  République soit exposé dans l’ensemble des mairies de France, notamment dans la </a:t>
            </a:r>
            <a:r>
              <a:rPr lang="fr-FR" sz="2400" b="1" i="0" dirty="0" smtClean="0">
                <a:latin typeface="Cambria" panose="02040503050406030204" pitchFamily="18" charset="0"/>
                <a:ea typeface="Cambria" panose="02040503050406030204" pitchFamily="18" charset="0"/>
              </a:rPr>
              <a:t>salle </a:t>
            </a:r>
            <a:r>
              <a:rPr lang="fr-FR" sz="2400" b="1" i="0" dirty="0">
                <a:latin typeface="Cambria" panose="02040503050406030204" pitchFamily="18" charset="0"/>
                <a:ea typeface="Cambria" panose="02040503050406030204" pitchFamily="18" charset="0"/>
              </a:rPr>
              <a:t>des délibérations du conseil municipal.</a:t>
            </a:r>
          </a:p>
          <a:p>
            <a:endParaRPr lang="fr-FR" sz="2400" b="1" i="0" dirty="0">
              <a:latin typeface="Cambria" panose="02040503050406030204" pitchFamily="18" charset="0"/>
              <a:ea typeface="Cambria" panose="02040503050406030204" pitchFamily="18" charset="0"/>
            </a:endParaRPr>
          </a:p>
          <a:p>
            <a:r>
              <a:rPr lang="fr-FR" sz="2400" b="1" i="0" dirty="0">
                <a:latin typeface="Cambria" panose="02040503050406030204" pitchFamily="18" charset="0"/>
                <a:ea typeface="Cambria" panose="02040503050406030204" pitchFamily="18" charset="0"/>
              </a:rPr>
              <a:t>Il est également d’usage qu’il soit placé dans les locaux où siège une autorité  administrative</a:t>
            </a:r>
            <a:r>
              <a:rPr lang="fr-FR" sz="2400" b="1" i="0" dirty="0" smtClean="0">
                <a:latin typeface="Cambria" panose="02040503050406030204" pitchFamily="18" charset="0"/>
                <a:ea typeface="Cambria" panose="02040503050406030204" pitchFamily="18" charset="0"/>
              </a:rPr>
              <a:t>.</a:t>
            </a:r>
          </a:p>
          <a:p>
            <a:endParaRPr lang="fr-FR" sz="2400" b="1" i="0" dirty="0">
              <a:latin typeface="Cambria" panose="02040503050406030204" pitchFamily="18" charset="0"/>
              <a:ea typeface="Cambria" panose="02040503050406030204" pitchFamily="18" charset="0"/>
            </a:endParaRPr>
          </a:p>
          <a:p>
            <a:endParaRPr lang="fr-FR" i="0" dirty="0">
              <a:latin typeface="Cambria" panose="02040503050406030204" pitchFamily="18" charset="0"/>
              <a:ea typeface="Cambria" panose="02040503050406030204" pitchFamily="18" charset="0"/>
            </a:endParaRPr>
          </a:p>
        </p:txBody>
      </p:sp>
      <p:sp>
        <p:nvSpPr>
          <p:cNvPr id="4" name="Rectangle 3"/>
          <p:cNvSpPr/>
          <p:nvPr/>
        </p:nvSpPr>
        <p:spPr>
          <a:xfrm>
            <a:off x="666750" y="2171313"/>
            <a:ext cx="10744200" cy="307777"/>
          </a:xfrm>
          <a:prstGeom prst="rect">
            <a:avLst/>
          </a:prstGeom>
        </p:spPr>
        <p:txBody>
          <a:bodyPr wrap="square">
            <a:spAutoFit/>
          </a:bodyPr>
          <a:lstStyle/>
          <a:p>
            <a:endParaRPr lang="fr-FR" sz="1400" b="1" dirty="0">
              <a:latin typeface="Cambria" panose="02040503050406030204" pitchFamily="18" charset="0"/>
              <a:ea typeface="Cambria" panose="020405030504060302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2047" y="332509"/>
            <a:ext cx="4643252" cy="17823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Espace réservé du pied de page 4"/>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1936113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590324" y="814002"/>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La Marianne</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590324" y="245382"/>
            <a:ext cx="10800000" cy="468000"/>
          </a:xfrm>
        </p:spPr>
        <p:txBody>
          <a:bodyPr/>
          <a:lstStyle/>
          <a:p>
            <a:r>
              <a:rPr lang="fr-FR" dirty="0" smtClean="0">
                <a:solidFill>
                  <a:srgbClr val="00B050"/>
                </a:solidFill>
                <a:latin typeface="Cambria" panose="02040503050406030204" pitchFamily="18" charset="0"/>
                <a:ea typeface="Cambria" panose="02040503050406030204" pitchFamily="18" charset="0"/>
              </a:rPr>
              <a:t>Références </a:t>
            </a:r>
            <a:r>
              <a:rPr lang="fr-FR" dirty="0">
                <a:solidFill>
                  <a:srgbClr val="00B050"/>
                </a:solidFill>
                <a:latin typeface="Cambria" panose="02040503050406030204" pitchFamily="18" charset="0"/>
                <a:ea typeface="Cambria" panose="02040503050406030204" pitchFamily="18" charset="0"/>
              </a:rPr>
              <a:t>r</a:t>
            </a:r>
            <a:r>
              <a:rPr lang="fr-FR" dirty="0" smtClean="0">
                <a:solidFill>
                  <a:srgbClr val="00B050"/>
                </a:solidFill>
                <a:latin typeface="Cambria" panose="02040503050406030204" pitchFamily="18" charset="0"/>
                <a:ea typeface="Cambria" panose="02040503050406030204" pitchFamily="18" charset="0"/>
              </a:rPr>
              <a:t>épublicaines</a:t>
            </a:r>
            <a:endParaRPr lang="fr-FR" dirty="0">
              <a:solidFill>
                <a:srgbClr val="00B050"/>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90324" y="1355359"/>
            <a:ext cx="10937477" cy="4833006"/>
          </a:xfrm>
        </p:spPr>
        <p:txBody>
          <a:bodyPr/>
          <a:lstStyle/>
          <a:p>
            <a:r>
              <a:rPr lang="fr-FR" sz="1500" b="1" i="0" dirty="0">
                <a:latin typeface="Cambria" panose="02040503050406030204" pitchFamily="18" charset="0"/>
                <a:ea typeface="Cambria" panose="02040503050406030204" pitchFamily="18" charset="0"/>
              </a:rPr>
              <a:t>Les premières représentations d’une femme à bonnet phrygien, allégorie de la </a:t>
            </a:r>
            <a:r>
              <a:rPr lang="fr-FR" sz="1500" b="1" i="0" dirty="0" smtClean="0">
                <a:latin typeface="Cambria" panose="02040503050406030204" pitchFamily="18" charset="0"/>
                <a:ea typeface="Cambria" panose="02040503050406030204" pitchFamily="18" charset="0"/>
              </a:rPr>
              <a:t>Liberté </a:t>
            </a:r>
            <a:r>
              <a:rPr lang="fr-FR" sz="1500" b="1" i="0" dirty="0">
                <a:latin typeface="Cambria" panose="02040503050406030204" pitchFamily="18" charset="0"/>
                <a:ea typeface="Cambria" panose="02040503050406030204" pitchFamily="18" charset="0"/>
              </a:rPr>
              <a:t>et de la République, apparaissent sous la Révolution française</a:t>
            </a:r>
            <a:r>
              <a:rPr lang="fr-FR" sz="1500" b="1" i="0" dirty="0" smtClean="0">
                <a:latin typeface="Cambria" panose="02040503050406030204" pitchFamily="18" charset="0"/>
                <a:ea typeface="Cambria" panose="02040503050406030204" pitchFamily="18" charset="0"/>
              </a:rPr>
              <a:t>.</a:t>
            </a:r>
            <a:endParaRPr lang="fr-FR" sz="1500" b="1" i="0" dirty="0">
              <a:latin typeface="Cambria" panose="02040503050406030204" pitchFamily="18" charset="0"/>
              <a:ea typeface="Cambria" panose="02040503050406030204" pitchFamily="18" charset="0"/>
            </a:endParaRPr>
          </a:p>
          <a:p>
            <a:endParaRPr lang="fr-FR" sz="1500" b="1" i="0" dirty="0" smtClean="0">
              <a:latin typeface="Cambria" panose="02040503050406030204" pitchFamily="18" charset="0"/>
              <a:ea typeface="Cambria" panose="02040503050406030204" pitchFamily="18" charset="0"/>
            </a:endParaRPr>
          </a:p>
          <a:p>
            <a:r>
              <a:rPr lang="fr-FR" sz="1500" b="1" i="0" dirty="0" smtClean="0">
                <a:latin typeface="Cambria" panose="02040503050406030204" pitchFamily="18" charset="0"/>
                <a:ea typeface="Cambria" panose="02040503050406030204" pitchFamily="18" charset="0"/>
              </a:rPr>
              <a:t>Sur </a:t>
            </a:r>
            <a:r>
              <a:rPr lang="fr-FR" sz="1500" b="1" i="0" dirty="0">
                <a:latin typeface="Cambria" panose="02040503050406030204" pitchFamily="18" charset="0"/>
                <a:ea typeface="Cambria" panose="02040503050406030204" pitchFamily="18" charset="0"/>
              </a:rPr>
              <a:t>proposition de l’abbé Grégoire, la </a:t>
            </a:r>
            <a:r>
              <a:rPr lang="fr-FR" sz="1500" b="1" i="0" dirty="0" smtClean="0">
                <a:latin typeface="Cambria" panose="02040503050406030204" pitchFamily="18" charset="0"/>
                <a:ea typeface="Cambria" panose="02040503050406030204" pitchFamily="18" charset="0"/>
              </a:rPr>
              <a:t>Convention </a:t>
            </a:r>
            <a:r>
              <a:rPr lang="fr-FR" sz="1500" b="1" i="0" dirty="0">
                <a:latin typeface="Cambria" panose="02040503050406030204" pitchFamily="18" charset="0"/>
                <a:ea typeface="Cambria" panose="02040503050406030204" pitchFamily="18" charset="0"/>
              </a:rPr>
              <a:t>décide le 25 septembre 1792, de changer le sceau </a:t>
            </a:r>
            <a:r>
              <a:rPr lang="fr-FR" sz="1500" b="1" i="0" dirty="0" smtClean="0">
                <a:latin typeface="Cambria" panose="02040503050406030204" pitchFamily="18" charset="0"/>
                <a:ea typeface="Cambria" panose="02040503050406030204" pitchFamily="18" charset="0"/>
              </a:rPr>
              <a:t>de </a:t>
            </a:r>
            <a:r>
              <a:rPr lang="fr-FR" sz="1500" b="1" i="0" dirty="0">
                <a:latin typeface="Cambria" panose="02040503050406030204" pitchFamily="18" charset="0"/>
                <a:ea typeface="Cambria" panose="02040503050406030204" pitchFamily="18" charset="0"/>
              </a:rPr>
              <a:t>l’État qui « portera pour type une femme </a:t>
            </a:r>
            <a:r>
              <a:rPr lang="fr-FR" sz="1500" b="1" i="0" dirty="0" smtClean="0">
                <a:latin typeface="Cambria" panose="02040503050406030204" pitchFamily="18" charset="0"/>
                <a:ea typeface="Cambria" panose="02040503050406030204" pitchFamily="18" charset="0"/>
              </a:rPr>
              <a:t>appuyée </a:t>
            </a:r>
            <a:r>
              <a:rPr lang="fr-FR" sz="1500" b="1" i="0" dirty="0">
                <a:latin typeface="Cambria" panose="02040503050406030204" pitchFamily="18" charset="0"/>
                <a:ea typeface="Cambria" panose="02040503050406030204" pitchFamily="18" charset="0"/>
              </a:rPr>
              <a:t>d’une main sur un faisceau, tenant de l’autre main </a:t>
            </a:r>
            <a:r>
              <a:rPr lang="fr-FR" sz="1500" b="1" i="0" dirty="0" smtClean="0">
                <a:latin typeface="Cambria" panose="02040503050406030204" pitchFamily="18" charset="0"/>
                <a:ea typeface="Cambria" panose="02040503050406030204" pitchFamily="18" charset="0"/>
              </a:rPr>
              <a:t>une </a:t>
            </a:r>
            <a:r>
              <a:rPr lang="fr-FR" sz="1500" b="1" i="0" dirty="0">
                <a:latin typeface="Cambria" panose="02040503050406030204" pitchFamily="18" charset="0"/>
                <a:ea typeface="Cambria" panose="02040503050406030204" pitchFamily="18" charset="0"/>
              </a:rPr>
              <a:t>lance surmontée du bonnet de la </a:t>
            </a:r>
            <a:r>
              <a:rPr lang="fr-FR" sz="1500" b="1" i="0" dirty="0" smtClean="0">
                <a:latin typeface="Cambria" panose="02040503050406030204" pitchFamily="18" charset="0"/>
                <a:ea typeface="Cambria" panose="02040503050406030204" pitchFamily="18" charset="0"/>
              </a:rPr>
              <a:t>Liberté ».</a:t>
            </a:r>
            <a:endParaRPr lang="fr-FR" sz="1500" b="1" i="0" dirty="0">
              <a:latin typeface="Cambria" panose="02040503050406030204" pitchFamily="18" charset="0"/>
              <a:ea typeface="Cambria" panose="02040503050406030204" pitchFamily="18" charset="0"/>
            </a:endParaRPr>
          </a:p>
          <a:p>
            <a:endParaRPr lang="fr-FR" sz="1500" b="1" i="0" dirty="0">
              <a:latin typeface="Cambria" panose="02040503050406030204" pitchFamily="18" charset="0"/>
              <a:ea typeface="Cambria" panose="02040503050406030204" pitchFamily="18" charset="0"/>
            </a:endParaRPr>
          </a:p>
          <a:p>
            <a:r>
              <a:rPr lang="fr-FR" sz="1500" b="1" i="0" dirty="0">
                <a:latin typeface="Cambria" panose="02040503050406030204" pitchFamily="18" charset="0"/>
                <a:ea typeface="Cambria" panose="02040503050406030204" pitchFamily="18" charset="0"/>
              </a:rPr>
              <a:t>Si le gouvernement provisoire avait, en 1848, recommandé </a:t>
            </a:r>
            <a:r>
              <a:rPr lang="fr-FR" sz="1500" b="1" i="0" dirty="0" smtClean="0">
                <a:latin typeface="Cambria" panose="02040503050406030204" pitchFamily="18" charset="0"/>
                <a:ea typeface="Cambria" panose="02040503050406030204" pitchFamily="18" charset="0"/>
              </a:rPr>
              <a:t>l’emploi par </a:t>
            </a:r>
            <a:r>
              <a:rPr lang="fr-FR" sz="1500" b="1" i="0" dirty="0">
                <a:latin typeface="Cambria" panose="02040503050406030204" pitchFamily="18" charset="0"/>
                <a:ea typeface="Cambria" panose="02040503050406030204" pitchFamily="18" charset="0"/>
              </a:rPr>
              <a:t>le sculpteur DUBRAY, les pouvoirs publics, par respect des libertés locales, </a:t>
            </a:r>
            <a:r>
              <a:rPr lang="fr-FR" sz="1500" b="1" i="0" dirty="0" smtClean="0">
                <a:latin typeface="Cambria" panose="02040503050406030204" pitchFamily="18" charset="0"/>
                <a:ea typeface="Cambria" panose="02040503050406030204" pitchFamily="18" charset="0"/>
              </a:rPr>
              <a:t>n’ont </a:t>
            </a:r>
            <a:r>
              <a:rPr lang="fr-FR" sz="1500" b="1" i="0" dirty="0">
                <a:latin typeface="Cambria" panose="02040503050406030204" pitchFamily="18" charset="0"/>
                <a:ea typeface="Cambria" panose="02040503050406030204" pitchFamily="18" charset="0"/>
              </a:rPr>
              <a:t>pas estimé, depuis lors, devoir imposer un modèle spécifique de l’effigie de </a:t>
            </a:r>
            <a:r>
              <a:rPr lang="fr-FR" sz="1500" b="1" i="0" dirty="0" smtClean="0">
                <a:latin typeface="Cambria" panose="02040503050406030204" pitchFamily="18" charset="0"/>
                <a:ea typeface="Cambria" panose="02040503050406030204" pitchFamily="18" charset="0"/>
              </a:rPr>
              <a:t>la </a:t>
            </a:r>
            <a:r>
              <a:rPr lang="fr-FR" sz="1500" b="1" i="0" dirty="0">
                <a:latin typeface="Cambria" panose="02040503050406030204" pitchFamily="18" charset="0"/>
                <a:ea typeface="Cambria" panose="02040503050406030204" pitchFamily="18" charset="0"/>
              </a:rPr>
              <a:t>République.</a:t>
            </a:r>
          </a:p>
          <a:p>
            <a:endParaRPr lang="fr-FR" sz="1500" b="1" i="0" dirty="0">
              <a:latin typeface="Cambria" panose="02040503050406030204" pitchFamily="18" charset="0"/>
              <a:ea typeface="Cambria" panose="02040503050406030204" pitchFamily="18" charset="0"/>
            </a:endParaRPr>
          </a:p>
          <a:p>
            <a:r>
              <a:rPr lang="fr-FR" sz="1500" b="1" i="0" dirty="0">
                <a:latin typeface="Cambria" panose="02040503050406030204" pitchFamily="18" charset="0"/>
                <a:ea typeface="Cambria" panose="02040503050406030204" pitchFamily="18" charset="0"/>
              </a:rPr>
              <a:t>La fabrication et la vente de ces bustes est laissée à l’initiative des </a:t>
            </a:r>
            <a:r>
              <a:rPr lang="fr-FR" sz="1500" b="1" i="0" dirty="0" smtClean="0">
                <a:latin typeface="Cambria" panose="02040503050406030204" pitchFamily="18" charset="0"/>
                <a:ea typeface="Cambria" panose="02040503050406030204" pitchFamily="18" charset="0"/>
              </a:rPr>
              <a:t>entreprises </a:t>
            </a:r>
            <a:r>
              <a:rPr lang="fr-FR" sz="1500" b="1" i="0" dirty="0">
                <a:latin typeface="Cambria" panose="02040503050406030204" pitchFamily="18" charset="0"/>
                <a:ea typeface="Cambria" panose="02040503050406030204" pitchFamily="18" charset="0"/>
              </a:rPr>
              <a:t>privées et chaque municipalité dispose du libre choix du modèle</a:t>
            </a:r>
            <a:r>
              <a:rPr lang="fr-FR" sz="1500" b="1" i="0" dirty="0" smtClean="0">
                <a:latin typeface="Cambria" panose="02040503050406030204" pitchFamily="18" charset="0"/>
                <a:ea typeface="Cambria" panose="02040503050406030204" pitchFamily="18" charset="0"/>
              </a:rPr>
              <a:t>.</a:t>
            </a:r>
            <a:endParaRPr lang="fr-FR" sz="1500" b="1" i="0" dirty="0">
              <a:latin typeface="Cambria" panose="02040503050406030204" pitchFamily="18" charset="0"/>
              <a:ea typeface="Cambria" panose="02040503050406030204" pitchFamily="18" charset="0"/>
            </a:endParaRPr>
          </a:p>
          <a:p>
            <a:r>
              <a:rPr lang="fr-FR" sz="1500" b="1" i="0" dirty="0">
                <a:latin typeface="Cambria" panose="02040503050406030204" pitchFamily="18" charset="0"/>
                <a:ea typeface="Cambria" panose="02040503050406030204" pitchFamily="18" charset="0"/>
              </a:rPr>
              <a:t>Aucun texte de nature législative </a:t>
            </a:r>
            <a:r>
              <a:rPr lang="fr-FR" sz="1500" b="1" i="0" dirty="0" smtClean="0">
                <a:latin typeface="Cambria" panose="02040503050406030204" pitchFamily="18" charset="0"/>
                <a:ea typeface="Cambria" panose="02040503050406030204" pitchFamily="18" charset="0"/>
              </a:rPr>
              <a:t>ou </a:t>
            </a:r>
            <a:r>
              <a:rPr lang="fr-FR" sz="1500" b="1" i="0" dirty="0">
                <a:latin typeface="Cambria" panose="02040503050406030204" pitchFamily="18" charset="0"/>
                <a:ea typeface="Cambria" panose="02040503050406030204" pitchFamily="18" charset="0"/>
              </a:rPr>
              <a:t>réglementaire ne prescrit la présentation </a:t>
            </a:r>
            <a:r>
              <a:rPr lang="fr-FR" sz="1500" b="1" i="0" dirty="0" smtClean="0">
                <a:latin typeface="Cambria" panose="02040503050406030204" pitchFamily="18" charset="0"/>
                <a:ea typeface="Cambria" panose="02040503050406030204" pitchFamily="18" charset="0"/>
              </a:rPr>
              <a:t>de </a:t>
            </a:r>
            <a:r>
              <a:rPr lang="fr-FR" sz="1500" b="1" i="0" dirty="0">
                <a:latin typeface="Cambria" panose="02040503050406030204" pitchFamily="18" charset="0"/>
                <a:ea typeface="Cambria" panose="02040503050406030204" pitchFamily="18" charset="0"/>
              </a:rPr>
              <a:t>l’effigie de la République dans les </a:t>
            </a:r>
            <a:r>
              <a:rPr lang="fr-FR" sz="1500" b="1" i="0" dirty="0" smtClean="0">
                <a:latin typeface="Cambria" panose="02040503050406030204" pitchFamily="18" charset="0"/>
                <a:ea typeface="Cambria" panose="02040503050406030204" pitchFamily="18" charset="0"/>
              </a:rPr>
              <a:t>mairies.</a:t>
            </a:r>
          </a:p>
          <a:p>
            <a:endParaRPr lang="fr-FR" i="0" dirty="0" smtClean="0">
              <a:latin typeface="Cambria" panose="02040503050406030204" pitchFamily="18" charset="0"/>
              <a:ea typeface="Cambria" panose="02040503050406030204" pitchFamily="18" charset="0"/>
            </a:endParaRPr>
          </a:p>
        </p:txBody>
      </p:sp>
      <p:sp>
        <p:nvSpPr>
          <p:cNvPr id="4" name="Rectangle 3"/>
          <p:cNvSpPr/>
          <p:nvPr/>
        </p:nvSpPr>
        <p:spPr>
          <a:xfrm>
            <a:off x="666750" y="2171313"/>
            <a:ext cx="10744200" cy="307777"/>
          </a:xfrm>
          <a:prstGeom prst="rect">
            <a:avLst/>
          </a:prstGeom>
        </p:spPr>
        <p:txBody>
          <a:bodyPr wrap="square">
            <a:spAutoFit/>
          </a:bodyPr>
          <a:lstStyle/>
          <a:p>
            <a:endParaRPr lang="fr-FR" sz="1400" b="1" dirty="0">
              <a:latin typeface="Cambria" panose="02040503050406030204" pitchFamily="18" charset="0"/>
              <a:ea typeface="Cambria" panose="02040503050406030204" pitchFamily="18" charset="0"/>
            </a:endParaRPr>
          </a:p>
        </p:txBody>
      </p:sp>
      <p:pic>
        <p:nvPicPr>
          <p:cNvPr id="9218" name="Picture 2" descr="C:\Users\costapi\Desktop\Image1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5866" y="95655"/>
            <a:ext cx="2731722" cy="10902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4660" y="2662156"/>
            <a:ext cx="1025855" cy="19000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743" y="207398"/>
            <a:ext cx="2826328" cy="8667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Espace réservé du pied de page 2"/>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35444239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a:xfrm>
            <a:off x="610950" y="1052911"/>
            <a:ext cx="10800000" cy="299639"/>
          </a:xfrm>
        </p:spPr>
        <p:txBody>
          <a:bodyPr/>
          <a:lstStyle/>
          <a:p>
            <a:r>
              <a:rPr lang="fr-FR" dirty="0" smtClean="0">
                <a:solidFill>
                  <a:schemeClr val="accent2">
                    <a:lumMod val="60000"/>
                    <a:lumOff val="40000"/>
                  </a:schemeClr>
                </a:solidFill>
                <a:latin typeface="Cambria" panose="02040503050406030204" pitchFamily="18" charset="0"/>
                <a:ea typeface="Cambria" panose="02040503050406030204" pitchFamily="18" charset="0"/>
              </a:rPr>
              <a:t>La cocarde sur les voitures</a:t>
            </a:r>
            <a:endParaRPr lang="fr-FR" dirty="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00B050"/>
                </a:solidFill>
                <a:latin typeface="Cambria" panose="02040503050406030204" pitchFamily="18" charset="0"/>
                <a:ea typeface="Cambria" panose="02040503050406030204" pitchFamily="18" charset="0"/>
              </a:rPr>
              <a:t>Références </a:t>
            </a:r>
            <a:r>
              <a:rPr lang="fr-FR" dirty="0">
                <a:solidFill>
                  <a:srgbClr val="00B050"/>
                </a:solidFill>
                <a:latin typeface="Cambria" panose="02040503050406030204" pitchFamily="18" charset="0"/>
                <a:ea typeface="Cambria" panose="02040503050406030204" pitchFamily="18" charset="0"/>
              </a:rPr>
              <a:t>r</a:t>
            </a:r>
            <a:r>
              <a:rPr lang="fr-FR" dirty="0" smtClean="0">
                <a:solidFill>
                  <a:srgbClr val="00B050"/>
                </a:solidFill>
                <a:latin typeface="Cambria" panose="02040503050406030204" pitchFamily="18" charset="0"/>
                <a:ea typeface="Cambria" panose="02040503050406030204" pitchFamily="18" charset="0"/>
              </a:rPr>
              <a:t>épublicaines</a:t>
            </a:r>
            <a:endParaRPr lang="fr-FR" dirty="0">
              <a:solidFill>
                <a:srgbClr val="00B050"/>
              </a:solidFill>
              <a:latin typeface="Cambria" panose="02040503050406030204" pitchFamily="18" charset="0"/>
              <a:ea typeface="Cambria" panose="02040503050406030204" pitchFamily="18" charset="0"/>
            </a:endParaRPr>
          </a:p>
        </p:txBody>
      </p:sp>
      <p:sp>
        <p:nvSpPr>
          <p:cNvPr id="9" name="Espace réservé du texte 8"/>
          <p:cNvSpPr>
            <a:spLocks noGrp="1"/>
          </p:cNvSpPr>
          <p:nvPr>
            <p:ph type="body" sz="quarter" idx="13"/>
          </p:nvPr>
        </p:nvSpPr>
        <p:spPr>
          <a:xfrm>
            <a:off x="570111" y="1390650"/>
            <a:ext cx="10937477" cy="4760505"/>
          </a:xfrm>
        </p:spPr>
        <p:txBody>
          <a:bodyPr/>
          <a:lstStyle/>
          <a:p>
            <a:r>
              <a:rPr lang="fr-FR" sz="1600" b="1" i="0" dirty="0">
                <a:latin typeface="Cambria" panose="02040503050406030204" pitchFamily="18" charset="0"/>
                <a:ea typeface="Cambria" panose="02040503050406030204" pitchFamily="18" charset="0"/>
              </a:rPr>
              <a:t>L’</a:t>
            </a:r>
            <a:r>
              <a:rPr lang="fr-FR" sz="1600" b="1" i="0" u="sng" dirty="0">
                <a:latin typeface="Cambria" panose="02040503050406030204" pitchFamily="18" charset="0"/>
                <a:ea typeface="Cambria" panose="02040503050406030204" pitchFamily="18" charset="0"/>
              </a:rPr>
              <a:t>article </a:t>
            </a:r>
            <a:r>
              <a:rPr lang="fr-FR" sz="1600" b="1" i="0" u="sng" dirty="0" smtClean="0">
                <a:latin typeface="Cambria" panose="02040503050406030204" pitchFamily="18" charset="0"/>
                <a:ea typeface="Cambria" panose="02040503050406030204" pitchFamily="18" charset="0"/>
              </a:rPr>
              <a:t>50 du décret n°89-655 du 13 </a:t>
            </a:r>
            <a:r>
              <a:rPr lang="fr-FR" sz="1600" b="1" i="0" u="sng" dirty="0">
                <a:latin typeface="Cambria" panose="02040503050406030204" pitchFamily="18" charset="0"/>
                <a:ea typeface="Cambria" panose="02040503050406030204" pitchFamily="18" charset="0"/>
              </a:rPr>
              <a:t>septembre 1989</a:t>
            </a:r>
            <a:r>
              <a:rPr lang="fr-FR" sz="1600" b="1" i="0" dirty="0">
                <a:latin typeface="Cambria" panose="02040503050406030204" pitchFamily="18" charset="0"/>
                <a:ea typeface="Cambria" panose="02040503050406030204" pitchFamily="18" charset="0"/>
              </a:rPr>
              <a:t> précise que l’utilisation </a:t>
            </a:r>
            <a:r>
              <a:rPr lang="fr-FR" sz="1600" b="1" i="0" dirty="0" smtClean="0">
                <a:latin typeface="Cambria" panose="02040503050406030204" pitchFamily="18" charset="0"/>
                <a:ea typeface="Cambria" panose="02040503050406030204" pitchFamily="18" charset="0"/>
              </a:rPr>
              <a:t>de </a:t>
            </a:r>
            <a:r>
              <a:rPr lang="fr-FR" sz="1600" b="1" i="0" dirty="0">
                <a:latin typeface="Cambria" panose="02040503050406030204" pitchFamily="18" charset="0"/>
                <a:ea typeface="Cambria" panose="02040503050406030204" pitchFamily="18" charset="0"/>
              </a:rPr>
              <a:t>cocardes et insignes particuliers aux </a:t>
            </a:r>
            <a:r>
              <a:rPr lang="fr-FR" sz="1600" b="1" i="0" dirty="0" smtClean="0">
                <a:latin typeface="Cambria" panose="02040503050406030204" pitchFamily="18" charset="0"/>
                <a:ea typeface="Cambria" panose="02040503050406030204" pitchFamily="18" charset="0"/>
              </a:rPr>
              <a:t>couleurs </a:t>
            </a:r>
            <a:r>
              <a:rPr lang="fr-FR" sz="1600" b="1" i="0" dirty="0">
                <a:latin typeface="Cambria" panose="02040503050406030204" pitchFamily="18" charset="0"/>
                <a:ea typeface="Cambria" panose="02040503050406030204" pitchFamily="18" charset="0"/>
              </a:rPr>
              <a:t>nationales est strictement réservée </a:t>
            </a:r>
            <a:r>
              <a:rPr lang="fr-FR" sz="1600" b="1" i="0" dirty="0" smtClean="0">
                <a:latin typeface="Cambria" panose="02040503050406030204" pitchFamily="18" charset="0"/>
                <a:ea typeface="Cambria" panose="02040503050406030204" pitchFamily="18" charset="0"/>
              </a:rPr>
              <a:t>au </a:t>
            </a:r>
            <a:r>
              <a:rPr lang="fr-FR" sz="1600" b="1" i="0" dirty="0">
                <a:latin typeface="Cambria" panose="02040503050406030204" pitchFamily="18" charset="0"/>
                <a:ea typeface="Cambria" panose="02040503050406030204" pitchFamily="18" charset="0"/>
              </a:rPr>
              <a:t>Président de la République, aux </a:t>
            </a:r>
            <a:r>
              <a:rPr lang="fr-FR" sz="1600" b="1" i="0" dirty="0" smtClean="0">
                <a:latin typeface="Cambria" panose="02040503050406030204" pitchFamily="18" charset="0"/>
                <a:ea typeface="Cambria" panose="02040503050406030204" pitchFamily="18" charset="0"/>
              </a:rPr>
              <a:t>membres </a:t>
            </a:r>
            <a:r>
              <a:rPr lang="fr-FR" sz="1600" b="1" i="0" dirty="0">
                <a:latin typeface="Cambria" panose="02040503050406030204" pitchFamily="18" charset="0"/>
                <a:ea typeface="Cambria" panose="02040503050406030204" pitchFamily="18" charset="0"/>
              </a:rPr>
              <a:t>du Gouvernement, aux membres du Parlement, </a:t>
            </a:r>
            <a:r>
              <a:rPr lang="fr-FR" sz="1600" b="1" i="0" dirty="0" smtClean="0">
                <a:latin typeface="Cambria" panose="02040503050406030204" pitchFamily="18" charset="0"/>
                <a:ea typeface="Cambria" panose="02040503050406030204" pitchFamily="18" charset="0"/>
              </a:rPr>
              <a:t>au </a:t>
            </a:r>
            <a:r>
              <a:rPr lang="fr-FR" sz="1600" b="1" i="0" dirty="0">
                <a:latin typeface="Cambria" panose="02040503050406030204" pitchFamily="18" charset="0"/>
                <a:ea typeface="Cambria" panose="02040503050406030204" pitchFamily="18" charset="0"/>
              </a:rPr>
              <a:t>président du Conseil constitutionnel, </a:t>
            </a:r>
            <a:r>
              <a:rPr lang="fr-FR" sz="1600" b="1" i="0" dirty="0" smtClean="0">
                <a:latin typeface="Cambria" panose="02040503050406030204" pitchFamily="18" charset="0"/>
                <a:ea typeface="Cambria" panose="02040503050406030204" pitchFamily="18" charset="0"/>
              </a:rPr>
              <a:t>au vice-président </a:t>
            </a:r>
            <a:r>
              <a:rPr lang="fr-FR" sz="1600" b="1" i="0" dirty="0">
                <a:latin typeface="Cambria" panose="02040503050406030204" pitchFamily="18" charset="0"/>
                <a:ea typeface="Cambria" panose="02040503050406030204" pitchFamily="18" charset="0"/>
              </a:rPr>
              <a:t>du Conseil d’État, au président du Conseil économique, social et </a:t>
            </a:r>
            <a:r>
              <a:rPr lang="fr-FR" sz="1600" b="1" i="0" dirty="0" smtClean="0">
                <a:latin typeface="Cambria" panose="02040503050406030204" pitchFamily="18" charset="0"/>
                <a:ea typeface="Cambria" panose="02040503050406030204" pitchFamily="18" charset="0"/>
              </a:rPr>
              <a:t>environnemental</a:t>
            </a:r>
            <a:r>
              <a:rPr lang="fr-FR" sz="1600" b="1" i="0" dirty="0">
                <a:latin typeface="Cambria" panose="02040503050406030204" pitchFamily="18" charset="0"/>
                <a:ea typeface="Cambria" panose="02040503050406030204" pitchFamily="18" charset="0"/>
              </a:rPr>
              <a:t>, aux préfets dans leur département, aux sous-préfets dans leur </a:t>
            </a:r>
            <a:r>
              <a:rPr lang="fr-FR" sz="1600" b="1" i="0" dirty="0" smtClean="0">
                <a:latin typeface="Cambria" panose="02040503050406030204" pitchFamily="18" charset="0"/>
                <a:ea typeface="Cambria" panose="02040503050406030204" pitchFamily="18" charset="0"/>
              </a:rPr>
              <a:t>arrondissement</a:t>
            </a:r>
            <a:r>
              <a:rPr lang="fr-FR" sz="1600" b="1" i="0" dirty="0">
                <a:latin typeface="Cambria" panose="02040503050406030204" pitchFamily="18" charset="0"/>
                <a:ea typeface="Cambria" panose="02040503050406030204" pitchFamily="18" charset="0"/>
              </a:rPr>
              <a:t>, aux représentants de l’État dans les collectivités et </a:t>
            </a:r>
            <a:r>
              <a:rPr lang="fr-FR" sz="1600" b="1" i="0" dirty="0" smtClean="0">
                <a:latin typeface="Cambria" panose="02040503050406030204" pitchFamily="18" charset="0"/>
                <a:ea typeface="Cambria" panose="02040503050406030204" pitchFamily="18" charset="0"/>
              </a:rPr>
              <a:t>territoires d’Outre-mer</a:t>
            </a:r>
            <a:r>
              <a:rPr lang="fr-FR" sz="1600" b="1" i="0" dirty="0">
                <a:latin typeface="Cambria" panose="02040503050406030204" pitchFamily="18" charset="0"/>
                <a:ea typeface="Cambria" panose="02040503050406030204" pitchFamily="18" charset="0"/>
              </a:rPr>
              <a:t>.</a:t>
            </a:r>
          </a:p>
          <a:p>
            <a:endParaRPr lang="fr-FR" sz="1600" b="1" i="0" dirty="0" smtClean="0">
              <a:latin typeface="Cambria" panose="02040503050406030204" pitchFamily="18" charset="0"/>
              <a:ea typeface="Cambria" panose="02040503050406030204" pitchFamily="18" charset="0"/>
            </a:endParaRPr>
          </a:p>
          <a:p>
            <a:endParaRPr lang="fr-FR" sz="1600" b="1" i="0" dirty="0">
              <a:latin typeface="Cambria" panose="02040503050406030204" pitchFamily="18" charset="0"/>
              <a:ea typeface="Cambria" panose="02040503050406030204" pitchFamily="18" charset="0"/>
            </a:endParaRPr>
          </a:p>
          <a:p>
            <a:endParaRPr lang="fr-FR" sz="1600" b="1" i="0" dirty="0">
              <a:latin typeface="Cambria" panose="02040503050406030204" pitchFamily="18" charset="0"/>
              <a:ea typeface="Cambria" panose="02040503050406030204" pitchFamily="18" charset="0"/>
            </a:endParaRPr>
          </a:p>
          <a:p>
            <a:endParaRPr lang="fr-FR" sz="1600" b="1" i="0" dirty="0">
              <a:latin typeface="Cambria" panose="02040503050406030204" pitchFamily="18" charset="0"/>
              <a:ea typeface="Cambria" panose="02040503050406030204" pitchFamily="18" charset="0"/>
            </a:endParaRPr>
          </a:p>
          <a:p>
            <a:r>
              <a:rPr lang="fr-FR" sz="1600" b="1" i="0" dirty="0">
                <a:latin typeface="Cambria" panose="02040503050406030204" pitchFamily="18" charset="0"/>
                <a:ea typeface="Cambria" panose="02040503050406030204" pitchFamily="18" charset="0"/>
              </a:rPr>
              <a:t>Ainsi, les maires ne </a:t>
            </a:r>
            <a:r>
              <a:rPr lang="fr-FR" sz="1600" b="1" i="0" dirty="0" smtClean="0">
                <a:latin typeface="Cambria" panose="02040503050406030204" pitchFamily="18" charset="0"/>
                <a:ea typeface="Cambria" panose="02040503050406030204" pitchFamily="18" charset="0"/>
              </a:rPr>
              <a:t>peuvent, </a:t>
            </a:r>
            <a:r>
              <a:rPr lang="fr-FR" sz="1600" b="1" i="0" dirty="0">
                <a:latin typeface="Cambria" panose="02040503050406030204" pitchFamily="18" charset="0"/>
                <a:ea typeface="Cambria" panose="02040503050406030204" pitchFamily="18" charset="0"/>
              </a:rPr>
              <a:t>en aucun </a:t>
            </a:r>
            <a:r>
              <a:rPr lang="fr-FR" sz="1600" b="1" i="0" dirty="0" smtClean="0">
                <a:latin typeface="Cambria" panose="02040503050406030204" pitchFamily="18" charset="0"/>
                <a:ea typeface="Cambria" panose="02040503050406030204" pitchFamily="18" charset="0"/>
              </a:rPr>
              <a:t>cas, </a:t>
            </a:r>
            <a:r>
              <a:rPr lang="fr-FR" sz="1600" b="1" i="0" dirty="0">
                <a:latin typeface="Cambria" panose="02040503050406030204" pitchFamily="18" charset="0"/>
                <a:ea typeface="Cambria" panose="02040503050406030204" pitchFamily="18" charset="0"/>
              </a:rPr>
              <a:t>apposer de cocarde sur leur voiture</a:t>
            </a:r>
            <a:r>
              <a:rPr lang="fr-FR" sz="1600" b="1" i="0" dirty="0" smtClean="0">
                <a:latin typeface="Cambria" panose="02040503050406030204" pitchFamily="18" charset="0"/>
                <a:ea typeface="Cambria" panose="02040503050406030204" pitchFamily="18" charset="0"/>
              </a:rPr>
              <a:t>. </a:t>
            </a:r>
            <a:r>
              <a:rPr lang="fr-FR" sz="1600" b="1" i="0" dirty="0">
                <a:latin typeface="Cambria" panose="02040503050406030204" pitchFamily="18" charset="0"/>
                <a:ea typeface="Cambria" panose="02040503050406030204" pitchFamily="18" charset="0"/>
              </a:rPr>
              <a:t>Les élus locaux peuvent toutefois apposer sur leur véhicule le sceau ou le blason </a:t>
            </a:r>
            <a:r>
              <a:rPr lang="fr-FR" sz="1600" b="1" i="0" dirty="0" smtClean="0">
                <a:latin typeface="Cambria" panose="02040503050406030204" pitchFamily="18" charset="0"/>
                <a:ea typeface="Cambria" panose="02040503050406030204" pitchFamily="18" charset="0"/>
              </a:rPr>
              <a:t>de </a:t>
            </a:r>
            <a:r>
              <a:rPr lang="fr-FR" sz="1600" b="1" i="0" dirty="0">
                <a:latin typeface="Cambria" panose="02040503050406030204" pitchFamily="18" charset="0"/>
                <a:ea typeface="Cambria" panose="02040503050406030204" pitchFamily="18" charset="0"/>
              </a:rPr>
              <a:t>leur collectivité, complété par la mention de leur mandat. Celui-ci ne confère </a:t>
            </a:r>
            <a:r>
              <a:rPr lang="fr-FR" sz="1600" b="1" i="0" dirty="0" smtClean="0">
                <a:latin typeface="Cambria" panose="02040503050406030204" pitchFamily="18" charset="0"/>
                <a:ea typeface="Cambria" panose="02040503050406030204" pitchFamily="18" charset="0"/>
              </a:rPr>
              <a:t>aucun </a:t>
            </a:r>
            <a:r>
              <a:rPr lang="fr-FR" sz="1600" b="1" i="0" dirty="0">
                <a:latin typeface="Cambria" panose="02040503050406030204" pitchFamily="18" charset="0"/>
                <a:ea typeface="Cambria" panose="02040503050406030204" pitchFamily="18" charset="0"/>
              </a:rPr>
              <a:t>droit de stationnement particulier ou privilège d’aucune sorte</a:t>
            </a:r>
            <a:r>
              <a:rPr lang="fr-FR" sz="1600" b="1" i="0" dirty="0" smtClean="0">
                <a:latin typeface="Cambria" panose="02040503050406030204" pitchFamily="18" charset="0"/>
                <a:ea typeface="Cambria" panose="02040503050406030204" pitchFamily="18" charset="0"/>
              </a:rPr>
              <a:t>.</a:t>
            </a:r>
          </a:p>
          <a:p>
            <a:endParaRPr lang="fr-FR" sz="1600" b="1" i="0" dirty="0">
              <a:latin typeface="Cambria" panose="02040503050406030204" pitchFamily="18" charset="0"/>
              <a:ea typeface="Cambria" panose="02040503050406030204" pitchFamily="18" charset="0"/>
            </a:endParaRPr>
          </a:p>
          <a:p>
            <a:endParaRPr lang="fr-FR" i="0" dirty="0" smtClean="0">
              <a:latin typeface="Cambria" panose="02040503050406030204" pitchFamily="18" charset="0"/>
              <a:ea typeface="Cambria" panose="02040503050406030204" pitchFamily="18" charset="0"/>
            </a:endParaRPr>
          </a:p>
        </p:txBody>
      </p:sp>
      <p:sp>
        <p:nvSpPr>
          <p:cNvPr id="4" name="Rectangle 3"/>
          <p:cNvSpPr/>
          <p:nvPr/>
        </p:nvSpPr>
        <p:spPr>
          <a:xfrm>
            <a:off x="666750" y="2171313"/>
            <a:ext cx="10744200" cy="307777"/>
          </a:xfrm>
          <a:prstGeom prst="rect">
            <a:avLst/>
          </a:prstGeom>
        </p:spPr>
        <p:txBody>
          <a:bodyPr wrap="square">
            <a:spAutoFit/>
          </a:bodyPr>
          <a:lstStyle/>
          <a:p>
            <a:endParaRPr lang="fr-FR" sz="1400" b="1" dirty="0">
              <a:latin typeface="Cambria" panose="02040503050406030204" pitchFamily="18" charset="0"/>
              <a:ea typeface="Cambria" panose="02040503050406030204" pitchFamily="18" charset="0"/>
            </a:endParaRPr>
          </a:p>
        </p:txBody>
      </p:sp>
      <p:pic>
        <p:nvPicPr>
          <p:cNvPr id="10242" name="Picture 2" descr="C:\Users\costapi\Desktop\Cocarde-RF.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5725" y="3259753"/>
            <a:ext cx="3453245" cy="1181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3" name="Espace réservé du pied de page 2"/>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1667337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E093D465-4463-4D69-834E-F4736CEF4E18}"/>
              </a:ext>
            </a:extLst>
          </p:cNvPr>
          <p:cNvSpPr>
            <a:spLocks noGrp="1"/>
          </p:cNvSpPr>
          <p:nvPr>
            <p:ph type="ctrTitle"/>
          </p:nvPr>
        </p:nvSpPr>
        <p:spPr/>
        <p:txBody>
          <a:bodyPr/>
          <a:lstStyle/>
          <a:p>
            <a:r>
              <a:rPr lang="fr-FR" dirty="0" smtClean="0">
                <a:solidFill>
                  <a:schemeClr val="accent5"/>
                </a:solidFill>
              </a:rPr>
              <a:t>05</a:t>
            </a:r>
            <a:endParaRPr lang="fr-FR" dirty="0">
              <a:solidFill>
                <a:schemeClr val="accent5"/>
              </a:solidFill>
            </a:endParaRPr>
          </a:p>
        </p:txBody>
      </p:sp>
      <p:sp>
        <p:nvSpPr>
          <p:cNvPr id="7" name="Sous-titre 6">
            <a:extLst>
              <a:ext uri="{FF2B5EF4-FFF2-40B4-BE49-F238E27FC236}">
                <a16:creationId xmlns:a16="http://schemas.microsoft.com/office/drawing/2014/main" id="{5F1C4D5A-04CC-429C-AC60-4B26A19B58BB}"/>
              </a:ext>
            </a:extLst>
          </p:cNvPr>
          <p:cNvSpPr>
            <a:spLocks noGrp="1"/>
          </p:cNvSpPr>
          <p:nvPr>
            <p:ph type="subTitle" idx="1"/>
          </p:nvPr>
        </p:nvSpPr>
        <p:spPr/>
        <p:txBody>
          <a:bodyPr/>
          <a:lstStyle/>
          <a:p>
            <a:r>
              <a:rPr lang="fr-FR" dirty="0" smtClean="0">
                <a:solidFill>
                  <a:srgbClr val="FF3300"/>
                </a:solidFill>
              </a:rPr>
              <a:t>    </a:t>
            </a:r>
            <a:r>
              <a:rPr lang="fr-FR" dirty="0" smtClean="0">
                <a:solidFill>
                  <a:srgbClr val="FF3300"/>
                </a:solidFill>
                <a:effectLst>
                  <a:outerShdw blurRad="38100" dist="38100" dir="2700000" algn="tl">
                    <a:srgbClr val="000000">
                      <a:alpha val="43137"/>
                    </a:srgbClr>
                  </a:outerShdw>
                </a:effectLst>
              </a:rPr>
              <a:t>Tenue du policier municipal</a:t>
            </a:r>
          </a:p>
          <a:p>
            <a:endParaRPr lang="fr-FR" dirty="0" smtClean="0">
              <a:solidFill>
                <a:srgbClr val="FF3300"/>
              </a:solidFill>
            </a:endParaRPr>
          </a:p>
          <a:p>
            <a:endParaRPr lang="fr-FR" dirty="0">
              <a:solidFill>
                <a:srgbClr val="FF3300"/>
              </a:solidFill>
            </a:endParaRPr>
          </a:p>
        </p:txBody>
      </p:sp>
    </p:spTree>
    <p:extLst>
      <p:ext uri="{BB962C8B-B14F-4D97-AF65-F5344CB8AC3E}">
        <p14:creationId xmlns:p14="http://schemas.microsoft.com/office/powerpoint/2010/main" val="37669651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FF3300"/>
                </a:solidFill>
              </a:rPr>
              <a:t>La police </a:t>
            </a:r>
            <a:r>
              <a:rPr lang="fr-FR" dirty="0">
                <a:solidFill>
                  <a:srgbClr val="FF3300"/>
                </a:solidFill>
              </a:rPr>
              <a:t>m</a:t>
            </a:r>
            <a:r>
              <a:rPr lang="fr-FR" dirty="0" smtClean="0">
                <a:solidFill>
                  <a:srgbClr val="FF3300"/>
                </a:solidFill>
              </a:rPr>
              <a:t>unicipale et le port de l’uniforme</a:t>
            </a:r>
            <a:endParaRPr lang="fr-FR" dirty="0">
              <a:solidFill>
                <a:srgbClr val="FF3300"/>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47700" y="1504951"/>
            <a:ext cx="10742624" cy="4638674"/>
          </a:xfrm>
        </p:spPr>
        <p:txBody>
          <a:bodyPr/>
          <a:lstStyle/>
          <a:p>
            <a:r>
              <a:rPr lang="fr-FR" sz="1900" dirty="0">
                <a:latin typeface="Cambria" panose="02040503050406030204" pitchFamily="18" charset="0"/>
                <a:ea typeface="Cambria" panose="02040503050406030204" pitchFamily="18" charset="0"/>
              </a:rPr>
              <a:t>Le port de l’uniforme des policiers </a:t>
            </a:r>
            <a:r>
              <a:rPr lang="fr-FR" sz="1900" dirty="0" smtClean="0">
                <a:latin typeface="Cambria" panose="02040503050406030204" pitchFamily="18" charset="0"/>
                <a:ea typeface="Cambria" panose="02040503050406030204" pitchFamily="18" charset="0"/>
              </a:rPr>
              <a:t>municipaux </a:t>
            </a:r>
            <a:r>
              <a:rPr lang="fr-FR" sz="1900" dirty="0">
                <a:latin typeface="Cambria" panose="02040503050406030204" pitchFamily="18" charset="0"/>
                <a:ea typeface="Cambria" panose="02040503050406030204" pitchFamily="18" charset="0"/>
              </a:rPr>
              <a:t>est règlementé par </a:t>
            </a:r>
            <a:r>
              <a:rPr lang="fr-FR" sz="1900" dirty="0" smtClean="0">
                <a:latin typeface="Cambria" panose="02040503050406030204" pitchFamily="18" charset="0"/>
                <a:ea typeface="Cambria" panose="02040503050406030204" pitchFamily="18" charset="0"/>
              </a:rPr>
              <a:t>l’</a:t>
            </a:r>
            <a:r>
              <a:rPr lang="fr-FR" sz="1900" u="sng" dirty="0" smtClean="0">
                <a:latin typeface="Cambria" panose="02040503050406030204" pitchFamily="18" charset="0"/>
                <a:ea typeface="Cambria" panose="02040503050406030204" pitchFamily="18" charset="0"/>
              </a:rPr>
              <a:t>arrêté </a:t>
            </a:r>
            <a:r>
              <a:rPr lang="fr-FR" sz="1900" u="sng" dirty="0">
                <a:latin typeface="Cambria" panose="02040503050406030204" pitchFamily="18" charset="0"/>
                <a:ea typeface="Cambria" panose="02040503050406030204" pitchFamily="18" charset="0"/>
              </a:rPr>
              <a:t>du 5 mai 2014 relatif aux tenues des agents de police municipale, pris en application de l'article L. 511-4 du code de la sécurité </a:t>
            </a:r>
            <a:r>
              <a:rPr lang="fr-FR" sz="1900" u="sng" dirty="0" smtClean="0">
                <a:latin typeface="Cambria" panose="02040503050406030204" pitchFamily="18" charset="0"/>
                <a:ea typeface="Cambria" panose="02040503050406030204" pitchFamily="18" charset="0"/>
              </a:rPr>
              <a:t>intérieure</a:t>
            </a:r>
            <a:r>
              <a:rPr lang="fr-FR" sz="1900" dirty="0" smtClean="0">
                <a:latin typeface="Cambria" panose="02040503050406030204" pitchFamily="18" charset="0"/>
                <a:ea typeface="Cambria" panose="02040503050406030204" pitchFamily="18" charset="0"/>
              </a:rPr>
              <a:t>.</a:t>
            </a:r>
          </a:p>
          <a:p>
            <a:endParaRPr lang="fr-FR" sz="1900" dirty="0">
              <a:latin typeface="Cambria" panose="02040503050406030204" pitchFamily="18" charset="0"/>
              <a:ea typeface="Cambria" panose="02040503050406030204" pitchFamily="18" charset="0"/>
            </a:endParaRPr>
          </a:p>
          <a:p>
            <a:r>
              <a:rPr lang="fr-FR" sz="1900" dirty="0">
                <a:latin typeface="Cambria" panose="02040503050406030204" pitchFamily="18" charset="0"/>
                <a:ea typeface="Cambria" panose="02040503050406030204" pitchFamily="18" charset="0"/>
              </a:rPr>
              <a:t>Dans la fonction publique territoriale, </a:t>
            </a:r>
            <a:r>
              <a:rPr lang="fr-FR" sz="1900" dirty="0" smtClean="0">
                <a:latin typeface="Cambria" panose="02040503050406030204" pitchFamily="18" charset="0"/>
                <a:ea typeface="Cambria" panose="02040503050406030204" pitchFamily="18" charset="0"/>
              </a:rPr>
              <a:t>seules </a:t>
            </a:r>
            <a:r>
              <a:rPr lang="fr-FR" sz="1900" dirty="0">
                <a:latin typeface="Cambria" panose="02040503050406030204" pitchFamily="18" charset="0"/>
                <a:ea typeface="Cambria" panose="02040503050406030204" pitchFamily="18" charset="0"/>
              </a:rPr>
              <a:t>deux </a:t>
            </a:r>
            <a:r>
              <a:rPr lang="fr-FR" sz="1900" dirty="0" smtClean="0">
                <a:latin typeface="Cambria" panose="02040503050406030204" pitchFamily="18" charset="0"/>
                <a:ea typeface="Cambria" panose="02040503050406030204" pitchFamily="18" charset="0"/>
              </a:rPr>
              <a:t>filières </a:t>
            </a:r>
            <a:r>
              <a:rPr lang="fr-FR" sz="1900" dirty="0">
                <a:latin typeface="Cambria" panose="02040503050406030204" pitchFamily="18" charset="0"/>
                <a:ea typeface="Cambria" panose="02040503050406030204" pitchFamily="18" charset="0"/>
              </a:rPr>
              <a:t>sont </a:t>
            </a:r>
            <a:r>
              <a:rPr lang="fr-FR" sz="1900" dirty="0" smtClean="0">
                <a:latin typeface="Cambria" panose="02040503050406030204" pitchFamily="18" charset="0"/>
                <a:ea typeface="Cambria" panose="02040503050406030204" pitchFamily="18" charset="0"/>
              </a:rPr>
              <a:t>soumises </a:t>
            </a:r>
            <a:r>
              <a:rPr lang="fr-FR" sz="1900" dirty="0">
                <a:latin typeface="Cambria" panose="02040503050406030204" pitchFamily="18" charset="0"/>
                <a:ea typeface="Cambria" panose="02040503050406030204" pitchFamily="18" charset="0"/>
              </a:rPr>
              <a:t>à une réglementation de costume officiel, liée à leur statut : </a:t>
            </a:r>
            <a:r>
              <a:rPr lang="fr-FR" sz="1900" dirty="0" smtClean="0">
                <a:latin typeface="Cambria" panose="02040503050406030204" pitchFamily="18" charset="0"/>
                <a:ea typeface="Cambria" panose="02040503050406030204" pitchFamily="18" charset="0"/>
              </a:rPr>
              <a:t>police municipale </a:t>
            </a:r>
            <a:r>
              <a:rPr lang="fr-FR" sz="1900" dirty="0">
                <a:latin typeface="Cambria" panose="02040503050406030204" pitchFamily="18" charset="0"/>
                <a:ea typeface="Cambria" panose="02040503050406030204" pitchFamily="18" charset="0"/>
              </a:rPr>
              <a:t>et </a:t>
            </a:r>
            <a:r>
              <a:rPr lang="fr-FR" sz="1900" dirty="0" smtClean="0">
                <a:latin typeface="Cambria" panose="02040503050406030204" pitchFamily="18" charset="0"/>
                <a:ea typeface="Cambria" panose="02040503050406030204" pitchFamily="18" charset="0"/>
              </a:rPr>
              <a:t>sapeurs-pompiers. </a:t>
            </a:r>
            <a:endParaRPr lang="fr-FR" sz="1900" dirty="0">
              <a:latin typeface="Cambria" panose="02040503050406030204" pitchFamily="18" charset="0"/>
              <a:ea typeface="Cambria" panose="02040503050406030204" pitchFamily="18" charset="0"/>
            </a:endParaRPr>
          </a:p>
          <a:p>
            <a:endParaRPr lang="fr-FR" sz="1900" dirty="0">
              <a:latin typeface="Cambria" panose="02040503050406030204" pitchFamily="18" charset="0"/>
              <a:ea typeface="Cambria" panose="02040503050406030204" pitchFamily="18" charset="0"/>
            </a:endParaRPr>
          </a:p>
          <a:p>
            <a:r>
              <a:rPr lang="fr-FR" sz="1900" dirty="0">
                <a:latin typeface="Cambria" panose="02040503050406030204" pitchFamily="18" charset="0"/>
                <a:ea typeface="Cambria" panose="02040503050406030204" pitchFamily="18" charset="0"/>
              </a:rPr>
              <a:t>Pour la police municipale, le port de la tenue est obligatoire pendant le service. </a:t>
            </a:r>
            <a:endParaRPr lang="fr-FR" sz="1900" dirty="0" smtClean="0">
              <a:latin typeface="Cambria" panose="02040503050406030204" pitchFamily="18" charset="0"/>
              <a:ea typeface="Cambria" panose="02040503050406030204" pitchFamily="18" charset="0"/>
            </a:endParaRPr>
          </a:p>
          <a:p>
            <a:endParaRPr lang="fr-FR" sz="1900" dirty="0">
              <a:latin typeface="Cambria" panose="02040503050406030204" pitchFamily="18" charset="0"/>
              <a:ea typeface="Cambria" panose="02040503050406030204" pitchFamily="18" charset="0"/>
            </a:endParaRPr>
          </a:p>
          <a:p>
            <a:r>
              <a:rPr lang="fr-FR" sz="1900" dirty="0">
                <a:latin typeface="Cambria" panose="02040503050406030204" pitchFamily="18" charset="0"/>
                <a:ea typeface="Cambria" panose="02040503050406030204" pitchFamily="18" charset="0"/>
              </a:rPr>
              <a:t>Arborer un uniforme ne constitue pas uniquement une obligation pour </a:t>
            </a:r>
            <a:r>
              <a:rPr lang="fr-FR" sz="1900" dirty="0" smtClean="0">
                <a:latin typeface="Cambria" panose="02040503050406030204" pitchFamily="18" charset="0"/>
                <a:ea typeface="Cambria" panose="02040503050406030204" pitchFamily="18" charset="0"/>
              </a:rPr>
              <a:t>l’agent. C’est </a:t>
            </a:r>
            <a:r>
              <a:rPr lang="fr-FR" sz="1900" dirty="0">
                <a:latin typeface="Cambria" panose="02040503050406030204" pitchFamily="18" charset="0"/>
                <a:ea typeface="Cambria" panose="02040503050406030204" pitchFamily="18" charset="0"/>
              </a:rPr>
              <a:t>aussi un droit. Ainsi, lorsqu’un policier municipal exerce toujours des missions conformes à son statut, la commune ne peut pas lui retirer son </a:t>
            </a:r>
            <a:r>
              <a:rPr lang="fr-FR" sz="1900" dirty="0" smtClean="0">
                <a:latin typeface="Cambria" panose="02040503050406030204" pitchFamily="18" charset="0"/>
                <a:ea typeface="Cambria" panose="02040503050406030204" pitchFamily="18" charset="0"/>
              </a:rPr>
              <a:t>uniforme.</a:t>
            </a:r>
            <a:endParaRPr lang="fr-FR" sz="1900" dirty="0">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FF3300"/>
                </a:solidFill>
              </a:rPr>
              <a:t>La tenue du </a:t>
            </a:r>
            <a:r>
              <a:rPr lang="fr-FR" dirty="0">
                <a:solidFill>
                  <a:srgbClr val="FF3300"/>
                </a:solidFill>
              </a:rPr>
              <a:t>p</a:t>
            </a:r>
            <a:r>
              <a:rPr lang="fr-FR" dirty="0" smtClean="0">
                <a:solidFill>
                  <a:srgbClr val="FF3300"/>
                </a:solidFill>
              </a:rPr>
              <a:t>olicier municipal</a:t>
            </a:r>
            <a:endParaRPr lang="fr-FR" dirty="0">
              <a:solidFill>
                <a:srgbClr val="FF3300"/>
              </a:solidFill>
            </a:endParaRPr>
          </a:p>
        </p:txBody>
      </p:sp>
      <p:pic>
        <p:nvPicPr>
          <p:cNvPr id="12290" name="Picture 2" descr="C:\Users\costapi\Desktop\Image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158" y="296863"/>
            <a:ext cx="2838491" cy="12080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8874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FF3300"/>
                </a:solidFill>
              </a:rPr>
              <a:t>La police </a:t>
            </a:r>
            <a:r>
              <a:rPr lang="fr-FR" dirty="0">
                <a:solidFill>
                  <a:srgbClr val="FF3300"/>
                </a:solidFill>
              </a:rPr>
              <a:t>m</a:t>
            </a:r>
            <a:r>
              <a:rPr lang="fr-FR" dirty="0" smtClean="0">
                <a:solidFill>
                  <a:srgbClr val="FF3300"/>
                </a:solidFill>
              </a:rPr>
              <a:t>unicipale et le port de l’uniforme</a:t>
            </a:r>
            <a:endParaRPr lang="fr-FR" dirty="0">
              <a:solidFill>
                <a:srgbClr val="FF3300"/>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47700" y="1504951"/>
            <a:ext cx="10742624" cy="4638674"/>
          </a:xfrm>
        </p:spPr>
        <p:txBody>
          <a:bodyPr/>
          <a:lstStyle/>
          <a:p>
            <a:pPr marL="285750" indent="-285750">
              <a:buFont typeface="Arial" charset="0"/>
              <a:buChar char="•"/>
            </a:pPr>
            <a:r>
              <a:rPr lang="fr-FR" sz="1800" u="sng" dirty="0" smtClean="0">
                <a:latin typeface="Cambria" panose="02040503050406030204" pitchFamily="18" charset="0"/>
                <a:ea typeface="Cambria" panose="02040503050406030204" pitchFamily="18" charset="0"/>
              </a:rPr>
              <a:t>Pour </a:t>
            </a:r>
            <a:r>
              <a:rPr lang="fr-FR" sz="1800" u="sng" dirty="0">
                <a:latin typeface="Cambria" panose="02040503050406030204" pitchFamily="18" charset="0"/>
                <a:ea typeface="Cambria" panose="02040503050406030204" pitchFamily="18" charset="0"/>
              </a:rPr>
              <a:t>le </a:t>
            </a:r>
            <a:r>
              <a:rPr lang="fr-FR" sz="1800" u="sng" dirty="0" smtClean="0">
                <a:latin typeface="Cambria" panose="02040503050406030204" pitchFamily="18" charset="0"/>
                <a:ea typeface="Cambria" panose="02040503050406030204" pitchFamily="18" charset="0"/>
              </a:rPr>
              <a:t>public</a:t>
            </a:r>
          </a:p>
          <a:p>
            <a:endParaRPr lang="fr-FR" sz="18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r>
              <a:rPr lang="fr-FR" sz="1800" dirty="0">
                <a:latin typeface="Cambria" panose="02040503050406030204" pitchFamily="18" charset="0"/>
                <a:ea typeface="Cambria" panose="02040503050406030204" pitchFamily="18" charset="0"/>
              </a:rPr>
              <a:t>Identification de la qualité du porteur </a:t>
            </a:r>
            <a:r>
              <a:rPr lang="fr-FR" sz="1800" dirty="0" smtClean="0">
                <a:latin typeface="Cambria" panose="02040503050406030204" pitchFamily="18" charset="0"/>
                <a:ea typeface="Cambria" panose="02040503050406030204" pitchFamily="18" charset="0"/>
              </a:rPr>
              <a:t>d’uniforme,</a:t>
            </a:r>
            <a:endParaRPr lang="fr-FR" sz="1800"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r>
              <a:rPr lang="fr-FR" sz="1800" dirty="0">
                <a:latin typeface="Cambria" panose="02040503050406030204" pitchFamily="18" charset="0"/>
                <a:ea typeface="Cambria" panose="02040503050406030204" pitchFamily="18" charset="0"/>
              </a:rPr>
              <a:t>Signalement des droits et devoirs qui s’y </a:t>
            </a:r>
            <a:r>
              <a:rPr lang="fr-FR" sz="1800" dirty="0" smtClean="0">
                <a:latin typeface="Cambria" panose="02040503050406030204" pitchFamily="18" charset="0"/>
                <a:ea typeface="Cambria" panose="02040503050406030204" pitchFamily="18" charset="0"/>
              </a:rPr>
              <a:t>rattachent.</a:t>
            </a:r>
            <a:endParaRPr lang="fr-FR" sz="1800" dirty="0">
              <a:latin typeface="Cambria" panose="02040503050406030204" pitchFamily="18" charset="0"/>
              <a:ea typeface="Cambria" panose="02040503050406030204" pitchFamily="18" charset="0"/>
            </a:endParaRPr>
          </a:p>
          <a:p>
            <a:endParaRPr lang="fr-FR" sz="1800" dirty="0">
              <a:latin typeface="Cambria" panose="02040503050406030204" pitchFamily="18" charset="0"/>
              <a:ea typeface="Cambria" panose="02040503050406030204" pitchFamily="18" charset="0"/>
            </a:endParaRPr>
          </a:p>
          <a:p>
            <a:pPr marL="285750" indent="-285750">
              <a:buFont typeface="Arial" charset="0"/>
              <a:buChar char="•"/>
            </a:pPr>
            <a:r>
              <a:rPr lang="fr-FR" sz="1800" u="sng" dirty="0" smtClean="0">
                <a:latin typeface="Cambria" panose="02040503050406030204" pitchFamily="18" charset="0"/>
                <a:ea typeface="Cambria" panose="02040503050406030204" pitchFamily="18" charset="0"/>
              </a:rPr>
              <a:t>Sanctions</a:t>
            </a:r>
          </a:p>
          <a:p>
            <a:endParaRPr lang="fr-FR" sz="1800" dirty="0">
              <a:latin typeface="Cambria" panose="02040503050406030204" pitchFamily="18" charset="0"/>
              <a:ea typeface="Cambria" panose="02040503050406030204" pitchFamily="18" charset="0"/>
            </a:endParaRPr>
          </a:p>
          <a:p>
            <a:r>
              <a:rPr lang="fr-FR" sz="1800" dirty="0">
                <a:latin typeface="Cambria" panose="02040503050406030204" pitchFamily="18" charset="0"/>
                <a:ea typeface="Cambria" panose="02040503050406030204" pitchFamily="18" charset="0"/>
              </a:rPr>
              <a:t>Un agent qui refuse de porter une tenue obligatoire s’expose à une sanction disciplinaire. </a:t>
            </a:r>
          </a:p>
          <a:p>
            <a:endParaRPr lang="fr-FR" sz="1800" dirty="0">
              <a:latin typeface="Cambria" panose="02040503050406030204" pitchFamily="18" charset="0"/>
              <a:ea typeface="Cambria" panose="02040503050406030204" pitchFamily="18" charset="0"/>
            </a:endParaRPr>
          </a:p>
          <a:p>
            <a:r>
              <a:rPr lang="fr-FR" sz="1800" dirty="0">
                <a:latin typeface="Cambria" panose="02040503050406030204" pitchFamily="18" charset="0"/>
                <a:ea typeface="Cambria" panose="02040503050406030204" pitchFamily="18" charset="0"/>
              </a:rPr>
              <a:t>Il ne doit pas non plus disqualifier l’uniforme ou le déconsidérer dans sa vie privée. </a:t>
            </a:r>
          </a:p>
          <a:p>
            <a:endParaRPr lang="fr-FR" sz="1800" dirty="0">
              <a:latin typeface="Cambria" panose="02040503050406030204" pitchFamily="18" charset="0"/>
              <a:ea typeface="Cambria" panose="02040503050406030204" pitchFamily="18" charset="0"/>
            </a:endParaRPr>
          </a:p>
          <a:p>
            <a:r>
              <a:rPr lang="fr-FR" sz="1800" dirty="0">
                <a:latin typeface="Cambria" panose="02040503050406030204" pitchFamily="18" charset="0"/>
                <a:ea typeface="Cambria" panose="02040503050406030204" pitchFamily="18" charset="0"/>
              </a:rPr>
              <a:t>Par exemple, un policier municipal n’est pas autorisé à porter l’uniforme en dehors de ses heures de service, afin de ne pas entraîner un doute dans l’esprit des usagers et une confusion avec ses fonctions officielles.</a:t>
            </a:r>
          </a:p>
          <a:p>
            <a:endParaRPr lang="fr-FR" sz="1600" dirty="0">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FF3300"/>
                </a:solidFill>
              </a:rPr>
              <a:t>La tenue du </a:t>
            </a:r>
            <a:r>
              <a:rPr lang="fr-FR" dirty="0">
                <a:solidFill>
                  <a:srgbClr val="FF3300"/>
                </a:solidFill>
              </a:rPr>
              <a:t>p</a:t>
            </a:r>
            <a:r>
              <a:rPr lang="fr-FR" dirty="0" smtClean="0">
                <a:solidFill>
                  <a:srgbClr val="FF3300"/>
                </a:solidFill>
              </a:rPr>
              <a:t>olicier municipal</a:t>
            </a:r>
            <a:endParaRPr lang="fr-FR" dirty="0">
              <a:solidFill>
                <a:srgbClr val="FF3300"/>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2707" y="770803"/>
            <a:ext cx="2178874" cy="307571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711855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FF3300"/>
                </a:solidFill>
              </a:rPr>
              <a:t>La police </a:t>
            </a:r>
            <a:r>
              <a:rPr lang="fr-FR" dirty="0">
                <a:solidFill>
                  <a:srgbClr val="FF3300"/>
                </a:solidFill>
              </a:rPr>
              <a:t>m</a:t>
            </a:r>
            <a:r>
              <a:rPr lang="fr-FR" dirty="0" smtClean="0">
                <a:solidFill>
                  <a:srgbClr val="FF3300"/>
                </a:solidFill>
              </a:rPr>
              <a:t>unicipale et le port de l’uniforme</a:t>
            </a:r>
            <a:endParaRPr lang="fr-FR" dirty="0">
              <a:solidFill>
                <a:srgbClr val="FF3300"/>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47700" y="1504951"/>
            <a:ext cx="10742624" cy="4638674"/>
          </a:xfrm>
        </p:spPr>
        <p:txBody>
          <a:bodyPr/>
          <a:lstStyle/>
          <a:p>
            <a:r>
              <a:rPr lang="fr-FR" sz="1800" u="sng" dirty="0">
                <a:latin typeface="Cambria" panose="02040503050406030204" pitchFamily="18" charset="0"/>
                <a:ea typeface="Cambria" panose="02040503050406030204" pitchFamily="18" charset="0"/>
              </a:rPr>
              <a:t>Article L.412-52 du Code des </a:t>
            </a:r>
            <a:r>
              <a:rPr lang="fr-FR" sz="1800" u="sng" dirty="0" smtClean="0">
                <a:latin typeface="Cambria" panose="02040503050406030204" pitchFamily="18" charset="0"/>
                <a:ea typeface="Cambria" panose="02040503050406030204" pitchFamily="18" charset="0"/>
              </a:rPr>
              <a:t>communes</a:t>
            </a:r>
            <a:r>
              <a:rPr lang="fr-FR" sz="1800" dirty="0" smtClean="0">
                <a:latin typeface="Cambria" panose="02040503050406030204" pitchFamily="18" charset="0"/>
                <a:ea typeface="Cambria" panose="02040503050406030204" pitchFamily="18" charset="0"/>
              </a:rPr>
              <a:t> :</a:t>
            </a:r>
            <a:endParaRPr lang="fr-FR" sz="1800" u="sng" dirty="0">
              <a:latin typeface="Cambria" panose="02040503050406030204" pitchFamily="18" charset="0"/>
              <a:ea typeface="Cambria" panose="02040503050406030204" pitchFamily="18" charset="0"/>
            </a:endParaRPr>
          </a:p>
          <a:p>
            <a:endParaRPr lang="fr-FR" sz="1800" dirty="0">
              <a:latin typeface="Cambria" panose="02040503050406030204" pitchFamily="18" charset="0"/>
              <a:ea typeface="Cambria" panose="02040503050406030204" pitchFamily="18" charset="0"/>
            </a:endParaRPr>
          </a:p>
          <a:p>
            <a:r>
              <a:rPr lang="fr-FR" sz="1800" dirty="0" smtClean="0">
                <a:latin typeface="Cambria" panose="02040503050406030204" pitchFamily="18" charset="0"/>
                <a:ea typeface="Cambria" panose="02040503050406030204" pitchFamily="18" charset="0"/>
              </a:rPr>
              <a:t>« La </a:t>
            </a:r>
            <a:r>
              <a:rPr lang="fr-FR" sz="1800" dirty="0">
                <a:latin typeface="Cambria" panose="02040503050406030204" pitchFamily="18" charset="0"/>
                <a:ea typeface="Cambria" panose="02040503050406030204" pitchFamily="18" charset="0"/>
              </a:rPr>
              <a:t>carte professionnelle, la tenue, la signalisation des véhicules de service et les types d'équipement dont sont dotés les agents de police municipale font l'objet d'une identification commune à tous les services de police municipale et de nature à n'entraîner aucune confusion avec ceux utilisés par la police nationale et la gendarmerie nationale. Les caractéristiques de la carte professionnelle, les caractéristiques ainsi que les catégories et les normes techniques des autres équipements sont fixées par arrêté du ministre de l'intérieur après avis de la commission consultative des polices municipales prévue à l'article L. 2212-7 du code général des collectivités territoriales. </a:t>
            </a:r>
          </a:p>
          <a:p>
            <a:endParaRPr lang="fr-FR" sz="1000" dirty="0">
              <a:latin typeface="Cambria" panose="02040503050406030204" pitchFamily="18" charset="0"/>
              <a:ea typeface="Cambria" panose="02040503050406030204" pitchFamily="18" charset="0"/>
            </a:endParaRPr>
          </a:p>
          <a:p>
            <a:r>
              <a:rPr lang="fr-FR" sz="1800" dirty="0">
                <a:latin typeface="Cambria" panose="02040503050406030204" pitchFamily="18" charset="0"/>
                <a:ea typeface="Cambria" panose="02040503050406030204" pitchFamily="18" charset="0"/>
              </a:rPr>
              <a:t>Le port de la carte professionnelle et celui de la tenue sont obligatoires pendant le </a:t>
            </a:r>
            <a:r>
              <a:rPr lang="fr-FR" sz="1800" dirty="0" smtClean="0">
                <a:latin typeface="Cambria" panose="02040503050406030204" pitchFamily="18" charset="0"/>
                <a:ea typeface="Cambria" panose="02040503050406030204" pitchFamily="18" charset="0"/>
              </a:rPr>
              <a:t>service. »</a:t>
            </a:r>
          </a:p>
          <a:p>
            <a:endParaRPr lang="fr-FR" sz="1800" dirty="0">
              <a:latin typeface="Cambria" panose="02040503050406030204" pitchFamily="18" charset="0"/>
              <a:ea typeface="Cambria" panose="02040503050406030204" pitchFamily="18" charset="0"/>
            </a:endParaRPr>
          </a:p>
          <a:p>
            <a:r>
              <a:rPr lang="fr-FR" sz="1800" dirty="0" smtClean="0">
                <a:latin typeface="Cambria" panose="02040503050406030204" pitchFamily="18" charset="0"/>
                <a:ea typeface="Cambria" panose="02040503050406030204" pitchFamily="18" charset="0"/>
              </a:rPr>
              <a:t>Ces dispositions ont été reprises par l’</a:t>
            </a:r>
            <a:r>
              <a:rPr lang="fr-FR" sz="1800" u="sng" dirty="0" smtClean="0">
                <a:latin typeface="Cambria" panose="02040503050406030204" pitchFamily="18" charset="0"/>
                <a:ea typeface="Cambria" panose="02040503050406030204" pitchFamily="18" charset="0"/>
              </a:rPr>
              <a:t>article L.511-4 du Code de la sécurité intérieure</a:t>
            </a:r>
            <a:r>
              <a:rPr lang="fr-FR" sz="1800" dirty="0" smtClean="0">
                <a:latin typeface="Cambria" panose="02040503050406030204" pitchFamily="18" charset="0"/>
                <a:ea typeface="Cambria" panose="02040503050406030204" pitchFamily="18" charset="0"/>
              </a:rPr>
              <a:t>.</a:t>
            </a:r>
            <a:endParaRPr lang="fr-FR" sz="1800" dirty="0">
              <a:latin typeface="Cambria" panose="02040503050406030204" pitchFamily="18" charset="0"/>
              <a:ea typeface="Cambria" panose="02040503050406030204" pitchFamily="18" charset="0"/>
            </a:endParaRPr>
          </a:p>
          <a:p>
            <a:endParaRPr lang="fr-FR" sz="1600" dirty="0">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FF3300"/>
                </a:solidFill>
              </a:rPr>
              <a:t>La </a:t>
            </a:r>
            <a:r>
              <a:rPr lang="fr-FR" dirty="0">
                <a:solidFill>
                  <a:srgbClr val="FF3300"/>
                </a:solidFill>
              </a:rPr>
              <a:t>t</a:t>
            </a:r>
            <a:r>
              <a:rPr lang="fr-FR" dirty="0" smtClean="0">
                <a:solidFill>
                  <a:srgbClr val="FF3300"/>
                </a:solidFill>
              </a:rPr>
              <a:t>enue du </a:t>
            </a:r>
            <a:r>
              <a:rPr lang="fr-FR" dirty="0">
                <a:solidFill>
                  <a:srgbClr val="FF3300"/>
                </a:solidFill>
              </a:rPr>
              <a:t>p</a:t>
            </a:r>
            <a:r>
              <a:rPr lang="fr-FR" dirty="0" smtClean="0">
                <a:solidFill>
                  <a:srgbClr val="FF3300"/>
                </a:solidFill>
              </a:rPr>
              <a:t>olicier municipal</a:t>
            </a:r>
            <a:endParaRPr lang="fr-FR" dirty="0">
              <a:solidFill>
                <a:srgbClr val="FF3300"/>
              </a:solidFill>
            </a:endParaRPr>
          </a:p>
        </p:txBody>
      </p:sp>
      <p:pic>
        <p:nvPicPr>
          <p:cNvPr id="13314" name="Picture 2" descr="C:\Users\costapi\Desktop\Image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709" y="130629"/>
            <a:ext cx="2707573" cy="20093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9836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FF3300"/>
                </a:solidFill>
              </a:rPr>
              <a:t>Port de l’uniforme lors de cérémonies officielles</a:t>
            </a:r>
            <a:endParaRPr lang="fr-FR" dirty="0">
              <a:solidFill>
                <a:srgbClr val="FF3300"/>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47700" y="1504951"/>
            <a:ext cx="10742624" cy="4638674"/>
          </a:xfrm>
        </p:spPr>
        <p:txBody>
          <a:bodyPr/>
          <a:lstStyle/>
          <a:p>
            <a:r>
              <a:rPr lang="fr-FR" sz="1100" u="sng" dirty="0" smtClean="0">
                <a:latin typeface="Cambria" panose="02040503050406030204" pitchFamily="18" charset="0"/>
                <a:ea typeface="Cambria" panose="02040503050406030204" pitchFamily="18" charset="0"/>
              </a:rPr>
              <a:t>Arrêté </a:t>
            </a:r>
            <a:r>
              <a:rPr lang="fr-FR" sz="1100" u="sng" dirty="0">
                <a:latin typeface="Cambria" panose="02040503050406030204" pitchFamily="18" charset="0"/>
                <a:ea typeface="Cambria" panose="02040503050406030204" pitchFamily="18" charset="0"/>
              </a:rPr>
              <a:t>du 5 mai 2014 relatif aux tenues des agents de police municipale, pris en application de l'article L. 511-4 du code de la sécurité </a:t>
            </a:r>
            <a:r>
              <a:rPr lang="fr-FR" sz="1100" u="sng" dirty="0" smtClean="0">
                <a:latin typeface="Cambria" panose="02040503050406030204" pitchFamily="18" charset="0"/>
                <a:ea typeface="Cambria" panose="02040503050406030204" pitchFamily="18" charset="0"/>
              </a:rPr>
              <a:t>intérieure</a:t>
            </a:r>
            <a:endParaRPr lang="fr-FR" sz="1100" u="sng" dirty="0">
              <a:latin typeface="Cambria" panose="02040503050406030204" pitchFamily="18" charset="0"/>
              <a:ea typeface="Cambria" panose="02040503050406030204" pitchFamily="18" charset="0"/>
            </a:endParaRPr>
          </a:p>
          <a:p>
            <a:endParaRPr lang="fr-FR" sz="1100" u="sng" dirty="0">
              <a:latin typeface="Cambria" panose="02040503050406030204" pitchFamily="18" charset="0"/>
              <a:ea typeface="Cambria" panose="02040503050406030204" pitchFamily="18" charset="0"/>
            </a:endParaRPr>
          </a:p>
          <a:p>
            <a:r>
              <a:rPr lang="fr-FR" sz="1100" dirty="0" smtClean="0">
                <a:latin typeface="Cambria" panose="02040503050406030204" pitchFamily="18" charset="0"/>
                <a:ea typeface="Cambria" panose="02040503050406030204" pitchFamily="18" charset="0"/>
              </a:rPr>
              <a:t>« </a:t>
            </a:r>
            <a:r>
              <a:rPr lang="fr-FR" sz="1100" b="1" u="sng" dirty="0" smtClean="0">
                <a:latin typeface="Cambria" panose="02040503050406030204" pitchFamily="18" charset="0"/>
                <a:ea typeface="Cambria" panose="02040503050406030204" pitchFamily="18" charset="0"/>
              </a:rPr>
              <a:t>Tenue </a:t>
            </a:r>
            <a:r>
              <a:rPr lang="fr-FR" sz="1100" b="1" u="sng" dirty="0">
                <a:latin typeface="Cambria" panose="02040503050406030204" pitchFamily="18" charset="0"/>
                <a:ea typeface="Cambria" panose="02040503050406030204" pitchFamily="18" charset="0"/>
              </a:rPr>
              <a:t>d'honneur ou de cérémonie d'hiver </a:t>
            </a:r>
            <a:r>
              <a:rPr lang="fr-FR" sz="1100" u="sng" dirty="0">
                <a:latin typeface="Cambria" panose="02040503050406030204" pitchFamily="18" charset="0"/>
                <a:ea typeface="Cambria" panose="02040503050406030204" pitchFamily="18" charset="0"/>
              </a:rPr>
              <a:t>(Article 10</a:t>
            </a:r>
            <a:r>
              <a:rPr lang="fr-FR" sz="1100" u="sng" dirty="0" smtClean="0">
                <a:latin typeface="Cambria" panose="02040503050406030204" pitchFamily="18" charset="0"/>
                <a:ea typeface="Cambria" panose="02040503050406030204" pitchFamily="18" charset="0"/>
              </a:rPr>
              <a:t>)</a:t>
            </a:r>
          </a:p>
          <a:p>
            <a:endParaRPr lang="fr-FR" sz="1100" dirty="0">
              <a:latin typeface="Cambria" panose="02040503050406030204" pitchFamily="18" charset="0"/>
              <a:ea typeface="Cambria" panose="02040503050406030204" pitchFamily="18" charset="0"/>
            </a:endParaRPr>
          </a:p>
          <a:p>
            <a:r>
              <a:rPr lang="fr-FR" sz="1100" dirty="0">
                <a:latin typeface="Cambria" panose="02040503050406030204" pitchFamily="18" charset="0"/>
                <a:ea typeface="Cambria" panose="02040503050406030204" pitchFamily="18" charset="0"/>
              </a:rPr>
              <a:t> 1° Couvre-chef </a:t>
            </a:r>
            <a:r>
              <a:rPr lang="fr-FR" sz="1100" dirty="0" smtClean="0">
                <a:latin typeface="Cambria" panose="02040503050406030204" pitchFamily="18" charset="0"/>
                <a:ea typeface="Cambria" panose="02040503050406030204" pitchFamily="18" charset="0"/>
              </a:rPr>
              <a:t>: Casquette </a:t>
            </a:r>
            <a:r>
              <a:rPr lang="fr-FR" sz="1100" dirty="0">
                <a:latin typeface="Cambria" panose="02040503050406030204" pitchFamily="18" charset="0"/>
                <a:ea typeface="Cambria" panose="02040503050406030204" pitchFamily="18" charset="0"/>
              </a:rPr>
              <a:t>de couleur bleu foncé, du modèle « police française », avec un bandeau de couleur bleu gitane où sont apposés les galons des gradés de la police municipale, tandis que l'insigne « police municipale » figure sur la forme plate au-dessus du bandeau, sur la face avant. La casquette est recouverte d'une coiffe blanche amovible. Il peut être prévu que les agents de sexe féminin portent un chapeau de couleur bleu foncé ;</a:t>
            </a:r>
          </a:p>
          <a:p>
            <a:r>
              <a:rPr lang="fr-FR" sz="1100" dirty="0">
                <a:latin typeface="Cambria" panose="02040503050406030204" pitchFamily="18" charset="0"/>
                <a:ea typeface="Cambria" panose="02040503050406030204" pitchFamily="18" charset="0"/>
              </a:rPr>
              <a:t> 2° Blousons et vestes </a:t>
            </a:r>
            <a:r>
              <a:rPr lang="fr-FR" sz="1100" dirty="0" smtClean="0">
                <a:latin typeface="Cambria" panose="02040503050406030204" pitchFamily="18" charset="0"/>
                <a:ea typeface="Cambria" panose="02040503050406030204" pitchFamily="18" charset="0"/>
              </a:rPr>
              <a:t>: </a:t>
            </a:r>
            <a:r>
              <a:rPr lang="fr-FR" sz="1100" dirty="0">
                <a:latin typeface="Cambria" panose="02040503050406030204" pitchFamily="18" charset="0"/>
                <a:ea typeface="Cambria" panose="02040503050406030204" pitchFamily="18" charset="0"/>
              </a:rPr>
              <a:t>Blouson de cérémonie (avec boutons) de couleur bleu foncé, avec un écusson « police municipale » sur le haut de la manche gauche ;</a:t>
            </a:r>
          </a:p>
          <a:p>
            <a:r>
              <a:rPr lang="fr-FR" sz="1100" dirty="0">
                <a:latin typeface="Cambria" panose="02040503050406030204" pitchFamily="18" charset="0"/>
                <a:ea typeface="Cambria" panose="02040503050406030204" pitchFamily="18" charset="0"/>
              </a:rPr>
              <a:t> 3° Chemise </a:t>
            </a:r>
            <a:r>
              <a:rPr lang="fr-FR" sz="1100" dirty="0" smtClean="0">
                <a:latin typeface="Cambria" panose="02040503050406030204" pitchFamily="18" charset="0"/>
                <a:ea typeface="Cambria" panose="02040503050406030204" pitchFamily="18" charset="0"/>
              </a:rPr>
              <a:t>: Chemise </a:t>
            </a:r>
            <a:r>
              <a:rPr lang="fr-FR" sz="1100" dirty="0">
                <a:latin typeface="Cambria" panose="02040503050406030204" pitchFamily="18" charset="0"/>
                <a:ea typeface="Cambria" panose="02040503050406030204" pitchFamily="18" charset="0"/>
              </a:rPr>
              <a:t>blanche à manches longues ;</a:t>
            </a:r>
          </a:p>
          <a:p>
            <a:r>
              <a:rPr lang="fr-FR" sz="1100" dirty="0">
                <a:latin typeface="Cambria" panose="02040503050406030204" pitchFamily="18" charset="0"/>
                <a:ea typeface="Cambria" panose="02040503050406030204" pitchFamily="18" charset="0"/>
              </a:rPr>
              <a:t> 4° Pantalons, jupes, chaussettes, collants et chaussures :</a:t>
            </a:r>
          </a:p>
          <a:p>
            <a:r>
              <a:rPr lang="fr-FR" sz="1100" dirty="0">
                <a:latin typeface="Cambria" panose="02040503050406030204" pitchFamily="18" charset="0"/>
                <a:ea typeface="Cambria" panose="02040503050406030204" pitchFamily="18" charset="0"/>
              </a:rPr>
              <a:t> a) Pantalon de couleur bleu foncé, du modèle « ville », avec un passepoil vertical de couleur bleu gitane le long de chacune des deux jambes. Il peut être prévu que les agents de sexe féminin portent une jupe de couleur bleu foncé avec le même passepoil ;</a:t>
            </a:r>
          </a:p>
          <a:p>
            <a:r>
              <a:rPr lang="fr-FR" sz="1100" dirty="0">
                <a:latin typeface="Cambria" panose="02040503050406030204" pitchFamily="18" charset="0"/>
                <a:ea typeface="Cambria" panose="02040503050406030204" pitchFamily="18" charset="0"/>
              </a:rPr>
              <a:t> b) Chaussures basses en cuir noir à lacets ;</a:t>
            </a:r>
          </a:p>
          <a:p>
            <a:r>
              <a:rPr lang="fr-FR" sz="1100" dirty="0">
                <a:latin typeface="Cambria" panose="02040503050406030204" pitchFamily="18" charset="0"/>
                <a:ea typeface="Cambria" panose="02040503050406030204" pitchFamily="18" charset="0"/>
              </a:rPr>
              <a:t> c) Chaussettes noires ou de couleur gris foncé ou bleu foncé ;</a:t>
            </a:r>
          </a:p>
          <a:p>
            <a:r>
              <a:rPr lang="fr-FR" sz="1100" dirty="0">
                <a:latin typeface="Cambria" panose="02040503050406030204" pitchFamily="18" charset="0"/>
                <a:ea typeface="Cambria" panose="02040503050406030204" pitchFamily="18" charset="0"/>
              </a:rPr>
              <a:t> d) Il peut être prévu que les agents de sexe féminin portent des collants de couleur chair ;</a:t>
            </a:r>
          </a:p>
          <a:p>
            <a:r>
              <a:rPr lang="fr-FR" sz="1100" dirty="0">
                <a:latin typeface="Cambria" panose="02040503050406030204" pitchFamily="18" charset="0"/>
                <a:ea typeface="Cambria" panose="02040503050406030204" pitchFamily="18" charset="0"/>
              </a:rPr>
              <a:t> 5° Divers :</a:t>
            </a:r>
          </a:p>
          <a:p>
            <a:r>
              <a:rPr lang="fr-FR" sz="1100" dirty="0">
                <a:latin typeface="Cambria" panose="02040503050406030204" pitchFamily="18" charset="0"/>
                <a:ea typeface="Cambria" panose="02040503050406030204" pitchFamily="18" charset="0"/>
              </a:rPr>
              <a:t> a) Cravate de couleur bleu foncé avec élastique de sécurité anti-étranglement ;</a:t>
            </a:r>
          </a:p>
          <a:p>
            <a:r>
              <a:rPr lang="fr-FR" sz="1100" dirty="0">
                <a:latin typeface="Cambria" panose="02040503050406030204" pitchFamily="18" charset="0"/>
                <a:ea typeface="Cambria" panose="02040503050406030204" pitchFamily="18" charset="0"/>
              </a:rPr>
              <a:t> b) Galonnages sur épaulettes rigides de couleur bleu gitane ;</a:t>
            </a:r>
          </a:p>
          <a:p>
            <a:r>
              <a:rPr lang="fr-FR" sz="1100" dirty="0">
                <a:latin typeface="Cambria" panose="02040503050406030204" pitchFamily="18" charset="0"/>
                <a:ea typeface="Cambria" panose="02040503050406030204" pitchFamily="18" charset="0"/>
              </a:rPr>
              <a:t> c) Cordon de sifflet tressé blanc ;</a:t>
            </a:r>
          </a:p>
          <a:p>
            <a:r>
              <a:rPr lang="fr-FR" sz="1100" dirty="0">
                <a:latin typeface="Cambria" panose="02040503050406030204" pitchFamily="18" charset="0"/>
                <a:ea typeface="Cambria" panose="02040503050406030204" pitchFamily="18" charset="0"/>
              </a:rPr>
              <a:t> d) Insigne de poitrine métallique ;</a:t>
            </a:r>
          </a:p>
          <a:p>
            <a:r>
              <a:rPr lang="fr-FR" sz="1100" dirty="0">
                <a:latin typeface="Cambria" panose="02040503050406030204" pitchFamily="18" charset="0"/>
                <a:ea typeface="Cambria" panose="02040503050406030204" pitchFamily="18" charset="0"/>
              </a:rPr>
              <a:t> e) Gants blancs</a:t>
            </a:r>
            <a:r>
              <a:rPr lang="fr-FR" sz="1100" dirty="0" smtClean="0">
                <a:latin typeface="Cambria" panose="02040503050406030204" pitchFamily="18" charset="0"/>
                <a:ea typeface="Cambria" panose="02040503050406030204" pitchFamily="18" charset="0"/>
              </a:rPr>
              <a:t>. (…) »</a:t>
            </a:r>
            <a:endParaRPr lang="fr-FR" sz="1100" dirty="0">
              <a:latin typeface="Cambria" panose="02040503050406030204" pitchFamily="18" charset="0"/>
              <a:ea typeface="Cambria" panose="02040503050406030204" pitchFamily="18" charset="0"/>
            </a:endParaRPr>
          </a:p>
          <a:p>
            <a:endParaRPr lang="fr-FR" sz="1600" dirty="0">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FF3300"/>
                </a:solidFill>
              </a:rPr>
              <a:t>La tenue du policier </a:t>
            </a:r>
            <a:r>
              <a:rPr lang="fr-FR" dirty="0">
                <a:solidFill>
                  <a:srgbClr val="FF3300"/>
                </a:solidFill>
              </a:rPr>
              <a:t>m</a:t>
            </a:r>
            <a:r>
              <a:rPr lang="fr-FR" dirty="0" smtClean="0">
                <a:solidFill>
                  <a:srgbClr val="FF3300"/>
                </a:solidFill>
              </a:rPr>
              <a:t>unicipal</a:t>
            </a:r>
            <a:endParaRPr lang="fr-FR" dirty="0">
              <a:solidFill>
                <a:srgbClr val="FF3300"/>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6463" y="4025735"/>
            <a:ext cx="2268187" cy="20326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68248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E093D465-4463-4D69-834E-F4736CEF4E18}"/>
              </a:ext>
            </a:extLst>
          </p:cNvPr>
          <p:cNvSpPr>
            <a:spLocks noGrp="1"/>
          </p:cNvSpPr>
          <p:nvPr>
            <p:ph type="ctrTitle"/>
          </p:nvPr>
        </p:nvSpPr>
        <p:spPr/>
        <p:txBody>
          <a:bodyPr/>
          <a:lstStyle/>
          <a:p>
            <a:r>
              <a:rPr lang="fr-FR" dirty="0">
                <a:solidFill>
                  <a:schemeClr val="accent1"/>
                </a:solidFill>
              </a:rPr>
              <a:t>01</a:t>
            </a:r>
          </a:p>
        </p:txBody>
      </p:sp>
      <p:sp>
        <p:nvSpPr>
          <p:cNvPr id="7" name="Sous-titre 6">
            <a:extLst>
              <a:ext uri="{FF2B5EF4-FFF2-40B4-BE49-F238E27FC236}">
                <a16:creationId xmlns:a16="http://schemas.microsoft.com/office/drawing/2014/main" id="{5F1C4D5A-04CC-429C-AC60-4B26A19B58BB}"/>
              </a:ext>
            </a:extLst>
          </p:cNvPr>
          <p:cNvSpPr>
            <a:spLocks noGrp="1"/>
          </p:cNvSpPr>
          <p:nvPr>
            <p:ph type="subTitle" idx="1"/>
          </p:nvPr>
        </p:nvSpPr>
        <p:spPr/>
        <p:txBody>
          <a:bodyPr/>
          <a:lstStyle/>
          <a:p>
            <a:r>
              <a:rPr lang="fr-FR" dirty="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Définitions du p</a:t>
            </a:r>
            <a:r>
              <a:rPr lang="fr-FR" dirty="0" smtClean="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rotocole</a:t>
            </a:r>
            <a:r>
              <a:rPr lang="fr-FR" dirty="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fr-FR" dirty="0" smtClean="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étiquette </a:t>
            </a:r>
            <a:r>
              <a:rPr lang="fr-FR" dirty="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et p</a:t>
            </a:r>
            <a:r>
              <a:rPr lang="fr-FR" dirty="0" smtClean="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réséance </a:t>
            </a:r>
            <a:endParaRPr lang="fr-FR" dirty="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endParaRPr lang="fr-FR" dirty="0">
              <a:solidFill>
                <a:srgbClr val="25DCCC"/>
              </a:solidFill>
            </a:endParaRPr>
          </a:p>
        </p:txBody>
      </p:sp>
    </p:spTree>
    <p:extLst>
      <p:ext uri="{BB962C8B-B14F-4D97-AF65-F5344CB8AC3E}">
        <p14:creationId xmlns:p14="http://schemas.microsoft.com/office/powerpoint/2010/main" val="3343326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FF3300"/>
                </a:solidFill>
              </a:rPr>
              <a:t>Port de l’uniforme lors de </a:t>
            </a:r>
            <a:r>
              <a:rPr lang="fr-FR" dirty="0">
                <a:solidFill>
                  <a:srgbClr val="FF3300"/>
                </a:solidFill>
              </a:rPr>
              <a:t>c</a:t>
            </a:r>
            <a:r>
              <a:rPr lang="fr-FR" dirty="0" smtClean="0">
                <a:solidFill>
                  <a:srgbClr val="FF3300"/>
                </a:solidFill>
              </a:rPr>
              <a:t>érémonies officielles</a:t>
            </a:r>
            <a:endParaRPr lang="fr-FR" dirty="0">
              <a:solidFill>
                <a:srgbClr val="FF3300"/>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47700" y="1504951"/>
            <a:ext cx="10742624" cy="4638674"/>
          </a:xfrm>
        </p:spPr>
        <p:txBody>
          <a:bodyPr/>
          <a:lstStyle/>
          <a:p>
            <a:r>
              <a:rPr lang="fr-FR" sz="1300" dirty="0" smtClean="0">
                <a:latin typeface="Cambria" panose="02040503050406030204" pitchFamily="18" charset="0"/>
                <a:ea typeface="Cambria" panose="02040503050406030204" pitchFamily="18" charset="0"/>
              </a:rPr>
              <a:t>« </a:t>
            </a:r>
            <a:r>
              <a:rPr lang="fr-FR" sz="1300" b="1" u="sng" dirty="0" smtClean="0">
                <a:latin typeface="Cambria" panose="02040503050406030204" pitchFamily="18" charset="0"/>
                <a:ea typeface="Cambria" panose="02040503050406030204" pitchFamily="18" charset="0"/>
              </a:rPr>
              <a:t>Tenue </a:t>
            </a:r>
            <a:r>
              <a:rPr lang="fr-FR" sz="1300" b="1" u="sng" dirty="0">
                <a:latin typeface="Cambria" panose="02040503050406030204" pitchFamily="18" charset="0"/>
                <a:ea typeface="Cambria" panose="02040503050406030204" pitchFamily="18" charset="0"/>
              </a:rPr>
              <a:t>d'honneur ou de cérémonie d'été </a:t>
            </a:r>
            <a:r>
              <a:rPr lang="fr-FR" sz="1300" u="sng" dirty="0">
                <a:latin typeface="Cambria" panose="02040503050406030204" pitchFamily="18" charset="0"/>
                <a:ea typeface="Cambria" panose="02040503050406030204" pitchFamily="18" charset="0"/>
              </a:rPr>
              <a:t>(Article 11)</a:t>
            </a:r>
          </a:p>
          <a:p>
            <a:endParaRPr lang="fr-FR" sz="1300" dirty="0">
              <a:latin typeface="Cambria" panose="02040503050406030204" pitchFamily="18" charset="0"/>
              <a:ea typeface="Cambria" panose="02040503050406030204" pitchFamily="18" charset="0"/>
            </a:endParaRPr>
          </a:p>
          <a:p>
            <a:r>
              <a:rPr lang="fr-FR" sz="1300" dirty="0">
                <a:latin typeface="Cambria" panose="02040503050406030204" pitchFamily="18" charset="0"/>
                <a:ea typeface="Cambria" panose="02040503050406030204" pitchFamily="18" charset="0"/>
              </a:rPr>
              <a:t>1° Couvre-chef </a:t>
            </a:r>
            <a:r>
              <a:rPr lang="fr-FR" sz="1300" dirty="0" smtClean="0">
                <a:latin typeface="Cambria" panose="02040503050406030204" pitchFamily="18" charset="0"/>
                <a:ea typeface="Cambria" panose="02040503050406030204" pitchFamily="18" charset="0"/>
              </a:rPr>
              <a:t>: </a:t>
            </a:r>
            <a:r>
              <a:rPr lang="fr-FR" sz="1300" dirty="0">
                <a:latin typeface="Cambria" panose="02040503050406030204" pitchFamily="18" charset="0"/>
                <a:ea typeface="Cambria" panose="02040503050406030204" pitchFamily="18" charset="0"/>
              </a:rPr>
              <a:t>Casquette de couleur bleu foncé, du modèle « police française », avec un bandeau de couleur bleu gitane où sont apposés les galons des gradés de la police municipale, tandis que l'insigne « police municipale » figure sur la forme plate au-dessus du bandeau, sur la face avant. La casquette est recouverte d'une coiffe blanche amovible. Il peut être prévu que les agents de sexe féminin portent un chapeau de couleur bleu foncé ;</a:t>
            </a:r>
          </a:p>
          <a:p>
            <a:r>
              <a:rPr lang="fr-FR" sz="1300" dirty="0">
                <a:latin typeface="Cambria" panose="02040503050406030204" pitchFamily="18" charset="0"/>
                <a:ea typeface="Cambria" panose="02040503050406030204" pitchFamily="18" charset="0"/>
              </a:rPr>
              <a:t> 2° Chemisettes </a:t>
            </a:r>
            <a:r>
              <a:rPr lang="fr-FR" sz="1300" dirty="0" smtClean="0">
                <a:latin typeface="Cambria" panose="02040503050406030204" pitchFamily="18" charset="0"/>
                <a:ea typeface="Cambria" panose="02040503050406030204" pitchFamily="18" charset="0"/>
              </a:rPr>
              <a:t>:Chemisette </a:t>
            </a:r>
            <a:r>
              <a:rPr lang="fr-FR" sz="1300" dirty="0">
                <a:latin typeface="Cambria" panose="02040503050406030204" pitchFamily="18" charset="0"/>
                <a:ea typeface="Cambria" panose="02040503050406030204" pitchFamily="18" charset="0"/>
              </a:rPr>
              <a:t>blanche, à col ouvert et collerette fermée, avec l'inscription « police municipale » sur la face avant par bande autoagrippante et l'écusson « police municipale » sur le haut de la manche gauche ;</a:t>
            </a:r>
          </a:p>
          <a:p>
            <a:r>
              <a:rPr lang="fr-FR" sz="1300" dirty="0">
                <a:latin typeface="Cambria" panose="02040503050406030204" pitchFamily="18" charset="0"/>
                <a:ea typeface="Cambria" panose="02040503050406030204" pitchFamily="18" charset="0"/>
              </a:rPr>
              <a:t> 3° Pantalons, jupes, chaussettes, collants et chaussures :</a:t>
            </a:r>
          </a:p>
          <a:p>
            <a:r>
              <a:rPr lang="fr-FR" sz="1300" dirty="0">
                <a:latin typeface="Cambria" panose="02040503050406030204" pitchFamily="18" charset="0"/>
                <a:ea typeface="Cambria" panose="02040503050406030204" pitchFamily="18" charset="0"/>
              </a:rPr>
              <a:t> a) Pantalon de couleur bleu foncé, du modèle « ville », avec un passepoil vertical de couleur bleu gitane le long de chacune des deux jambes. Il peut être prévu que les agents de sexe féminin portent une jupe de couleur bleu foncé avec le même passepoil ;</a:t>
            </a:r>
          </a:p>
          <a:p>
            <a:r>
              <a:rPr lang="fr-FR" sz="1300" dirty="0">
                <a:latin typeface="Cambria" panose="02040503050406030204" pitchFamily="18" charset="0"/>
                <a:ea typeface="Cambria" panose="02040503050406030204" pitchFamily="18" charset="0"/>
              </a:rPr>
              <a:t> b) Chaussures basses en cuir noir à lacets ;</a:t>
            </a:r>
          </a:p>
          <a:p>
            <a:r>
              <a:rPr lang="fr-FR" sz="1300" dirty="0">
                <a:latin typeface="Cambria" panose="02040503050406030204" pitchFamily="18" charset="0"/>
                <a:ea typeface="Cambria" panose="02040503050406030204" pitchFamily="18" charset="0"/>
              </a:rPr>
              <a:t> c) Chaussettes noires ou de couleur gris foncé ou bleu foncé ;</a:t>
            </a:r>
          </a:p>
          <a:p>
            <a:r>
              <a:rPr lang="fr-FR" sz="1300" dirty="0">
                <a:latin typeface="Cambria" panose="02040503050406030204" pitchFamily="18" charset="0"/>
                <a:ea typeface="Cambria" panose="02040503050406030204" pitchFamily="18" charset="0"/>
              </a:rPr>
              <a:t> d) Il peut être prévu que les agents de sexe féminin portent des collants de couleur chair ;</a:t>
            </a:r>
          </a:p>
          <a:p>
            <a:r>
              <a:rPr lang="fr-FR" sz="1300" dirty="0">
                <a:latin typeface="Cambria" panose="02040503050406030204" pitchFamily="18" charset="0"/>
                <a:ea typeface="Cambria" panose="02040503050406030204" pitchFamily="18" charset="0"/>
              </a:rPr>
              <a:t> 4° Divers :</a:t>
            </a:r>
          </a:p>
          <a:p>
            <a:r>
              <a:rPr lang="fr-FR" sz="1300" dirty="0">
                <a:latin typeface="Cambria" panose="02040503050406030204" pitchFamily="18" charset="0"/>
                <a:ea typeface="Cambria" panose="02040503050406030204" pitchFamily="18" charset="0"/>
              </a:rPr>
              <a:t> a) Galonnages sur épaulettes rigides de couleur bleu gitane ;</a:t>
            </a:r>
          </a:p>
          <a:p>
            <a:r>
              <a:rPr lang="fr-FR" sz="1300" dirty="0">
                <a:latin typeface="Cambria" panose="02040503050406030204" pitchFamily="18" charset="0"/>
                <a:ea typeface="Cambria" panose="02040503050406030204" pitchFamily="18" charset="0"/>
              </a:rPr>
              <a:t> b) Insigne de poitrine métallique ;</a:t>
            </a:r>
          </a:p>
          <a:p>
            <a:r>
              <a:rPr lang="fr-FR" sz="1300" dirty="0">
                <a:latin typeface="Cambria" panose="02040503050406030204" pitchFamily="18" charset="0"/>
                <a:ea typeface="Cambria" panose="02040503050406030204" pitchFamily="18" charset="0"/>
              </a:rPr>
              <a:t> c) Cordon de sifflet tressé blanc</a:t>
            </a:r>
            <a:r>
              <a:rPr lang="fr-FR" sz="1300" dirty="0" smtClean="0">
                <a:latin typeface="Cambria" panose="02040503050406030204" pitchFamily="18" charset="0"/>
                <a:ea typeface="Cambria" panose="02040503050406030204" pitchFamily="18" charset="0"/>
              </a:rPr>
              <a:t>. (…) »</a:t>
            </a:r>
            <a:endParaRPr lang="fr-FR" sz="1300" dirty="0">
              <a:latin typeface="Cambria" panose="02040503050406030204" pitchFamily="18" charset="0"/>
              <a:ea typeface="Cambria" panose="02040503050406030204" pitchFamily="18" charset="0"/>
            </a:endParaRPr>
          </a:p>
          <a:p>
            <a:endParaRPr lang="fr-FR" sz="1600" dirty="0">
              <a:latin typeface="Cambria" panose="02040503050406030204" pitchFamily="18" charset="0"/>
              <a:ea typeface="Cambria" panose="02040503050406030204" pitchFamily="18" charset="0"/>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FF3300"/>
                </a:solidFill>
              </a:rPr>
              <a:t>La tenue du </a:t>
            </a:r>
            <a:r>
              <a:rPr lang="fr-FR" dirty="0">
                <a:solidFill>
                  <a:srgbClr val="FF3300"/>
                </a:solidFill>
              </a:rPr>
              <a:t>p</a:t>
            </a:r>
            <a:r>
              <a:rPr lang="fr-FR" dirty="0" smtClean="0">
                <a:solidFill>
                  <a:srgbClr val="FF3300"/>
                </a:solidFill>
              </a:rPr>
              <a:t>olicier municipal</a:t>
            </a:r>
            <a:endParaRPr lang="fr-FR" dirty="0">
              <a:solidFill>
                <a:srgbClr val="FF3300"/>
              </a:solidFill>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4603" y="3918857"/>
            <a:ext cx="2728293" cy="22247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777825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E093D465-4463-4D69-834E-F4736CEF4E18}"/>
              </a:ext>
            </a:extLst>
          </p:cNvPr>
          <p:cNvSpPr>
            <a:spLocks noGrp="1"/>
          </p:cNvSpPr>
          <p:nvPr>
            <p:ph type="ctrTitle"/>
          </p:nvPr>
        </p:nvSpPr>
        <p:spPr/>
        <p:txBody>
          <a:bodyPr/>
          <a:lstStyle/>
          <a:p>
            <a:r>
              <a:rPr lang="fr-FR" dirty="0" smtClean="0">
                <a:solidFill>
                  <a:schemeClr val="accent6"/>
                </a:solidFill>
              </a:rPr>
              <a:t>06</a:t>
            </a:r>
            <a:endParaRPr lang="fr-FR" dirty="0">
              <a:solidFill>
                <a:schemeClr val="accent6"/>
              </a:solidFill>
            </a:endParaRPr>
          </a:p>
        </p:txBody>
      </p:sp>
      <p:sp>
        <p:nvSpPr>
          <p:cNvPr id="7" name="Sous-titre 6">
            <a:extLst>
              <a:ext uri="{FF2B5EF4-FFF2-40B4-BE49-F238E27FC236}">
                <a16:creationId xmlns:a16="http://schemas.microsoft.com/office/drawing/2014/main" id="{5F1C4D5A-04CC-429C-AC60-4B26A19B58BB}"/>
              </a:ext>
            </a:extLst>
          </p:cNvPr>
          <p:cNvSpPr>
            <a:spLocks noGrp="1"/>
          </p:cNvSpPr>
          <p:nvPr>
            <p:ph type="subTitle" idx="1"/>
          </p:nvPr>
        </p:nvSpPr>
        <p:spPr/>
        <p:txBody>
          <a:bodyPr/>
          <a:lstStyle/>
          <a:p>
            <a:r>
              <a:rPr lang="fr-FR" dirty="0" smtClean="0">
                <a:solidFill>
                  <a:srgbClr val="354BCF"/>
                </a:solidFill>
              </a:rPr>
              <a:t>Honneurs, </a:t>
            </a:r>
            <a:r>
              <a:rPr lang="fr-FR" dirty="0">
                <a:solidFill>
                  <a:srgbClr val="354BCF"/>
                </a:solidFill>
              </a:rPr>
              <a:t>g</a:t>
            </a:r>
            <a:r>
              <a:rPr lang="fr-FR" dirty="0" smtClean="0">
                <a:solidFill>
                  <a:srgbClr val="354BCF"/>
                </a:solidFill>
              </a:rPr>
              <a:t>rades et </a:t>
            </a:r>
            <a:r>
              <a:rPr lang="fr-FR" dirty="0">
                <a:solidFill>
                  <a:srgbClr val="354BCF"/>
                </a:solidFill>
              </a:rPr>
              <a:t>d</a:t>
            </a:r>
            <a:r>
              <a:rPr lang="fr-FR" dirty="0" smtClean="0">
                <a:solidFill>
                  <a:srgbClr val="354BCF"/>
                </a:solidFill>
              </a:rPr>
              <a:t>écorations</a:t>
            </a:r>
          </a:p>
          <a:p>
            <a:endParaRPr lang="fr-FR" dirty="0">
              <a:solidFill>
                <a:srgbClr val="354BCF"/>
              </a:solidFill>
            </a:endParaRPr>
          </a:p>
        </p:txBody>
      </p:sp>
    </p:spTree>
    <p:extLst>
      <p:ext uri="{BB962C8B-B14F-4D97-AF65-F5344CB8AC3E}">
        <p14:creationId xmlns:p14="http://schemas.microsoft.com/office/powerpoint/2010/main" val="12576236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Honneurs civils</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p:txBody>
          <a:bodyPr/>
          <a:lstStyle/>
          <a:p>
            <a:r>
              <a:rPr lang="fr-FR" sz="1800" b="1" u="sng" dirty="0" smtClean="0">
                <a:latin typeface="Cambria" panose="02040503050406030204" pitchFamily="18" charset="0"/>
                <a:ea typeface="Cambria" panose="02040503050406030204" pitchFamily="18" charset="0"/>
              </a:rPr>
              <a:t>Décret </a:t>
            </a:r>
            <a:r>
              <a:rPr lang="fr-FR" sz="1800" b="1" u="sng" dirty="0">
                <a:latin typeface="Cambria" panose="02040503050406030204" pitchFamily="18" charset="0"/>
                <a:ea typeface="Cambria" panose="02040503050406030204" pitchFamily="18" charset="0"/>
              </a:rPr>
              <a:t>n°89-655 du 13 septembre 1989 relatif aux cérémonies publiques, préséances, honneurs civils et </a:t>
            </a:r>
            <a:r>
              <a:rPr lang="fr-FR" sz="1800" b="1" u="sng" dirty="0" smtClean="0">
                <a:latin typeface="Cambria" panose="02040503050406030204" pitchFamily="18" charset="0"/>
                <a:ea typeface="Cambria" panose="02040503050406030204" pitchFamily="18" charset="0"/>
              </a:rPr>
              <a:t>militaires</a:t>
            </a:r>
            <a:endParaRPr lang="fr-FR" sz="1800" b="1" u="sng" dirty="0">
              <a:latin typeface="Cambria" panose="02040503050406030204" pitchFamily="18" charset="0"/>
              <a:ea typeface="Cambria" panose="02040503050406030204" pitchFamily="18" charset="0"/>
            </a:endParaRPr>
          </a:p>
          <a:p>
            <a:endParaRPr lang="fr-FR" sz="1800" b="1" dirty="0">
              <a:latin typeface="Cambria" panose="02040503050406030204" pitchFamily="18" charset="0"/>
              <a:ea typeface="Cambria" panose="02040503050406030204" pitchFamily="18" charset="0"/>
            </a:endParaRPr>
          </a:p>
          <a:p>
            <a:r>
              <a:rPr lang="fr-FR" sz="1800" b="1" dirty="0">
                <a:latin typeface="Cambria" panose="02040503050406030204" pitchFamily="18" charset="0"/>
                <a:ea typeface="Cambria" panose="02040503050406030204" pitchFamily="18" charset="0"/>
              </a:rPr>
              <a:t>     </a:t>
            </a:r>
            <a:r>
              <a:rPr lang="fr-FR" sz="1800" b="1" dirty="0" smtClean="0">
                <a:latin typeface="Cambria" panose="02040503050406030204" pitchFamily="18" charset="0"/>
                <a:ea typeface="Cambria" panose="02040503050406030204" pitchFamily="18" charset="0"/>
              </a:rPr>
              <a:t>           Voyage</a:t>
            </a:r>
            <a:r>
              <a:rPr lang="fr-FR" sz="1800" b="1" dirty="0">
                <a:latin typeface="Cambria" panose="02040503050406030204" pitchFamily="18" charset="0"/>
                <a:ea typeface="Cambria" panose="02040503050406030204" pitchFamily="18" charset="0"/>
              </a:rPr>
              <a:t>:                     </a:t>
            </a:r>
            <a:r>
              <a:rPr lang="fr-FR" sz="1800" b="1" dirty="0" smtClean="0">
                <a:latin typeface="Cambria" panose="02040503050406030204" pitchFamily="18" charset="0"/>
                <a:ea typeface="Cambria" panose="02040503050406030204" pitchFamily="18" charset="0"/>
              </a:rPr>
              <a:t>                                                                                           Accueillis Par</a:t>
            </a:r>
            <a:r>
              <a:rPr lang="fr-FR" sz="1800" b="1" dirty="0">
                <a:latin typeface="Cambria" panose="02040503050406030204" pitchFamily="18" charset="0"/>
                <a:ea typeface="Cambria" panose="02040503050406030204" pitchFamily="18" charset="0"/>
              </a:rPr>
              <a:t>:</a:t>
            </a:r>
          </a:p>
          <a:p>
            <a:endParaRPr lang="fr-FR" sz="1800" b="1" dirty="0">
              <a:latin typeface="Cambria" panose="02040503050406030204" pitchFamily="18" charset="0"/>
              <a:ea typeface="Cambria" panose="02040503050406030204" pitchFamily="18" charset="0"/>
            </a:endParaRPr>
          </a:p>
          <a:p>
            <a:r>
              <a:rPr lang="fr-FR" sz="1800" b="1" dirty="0" smtClean="0">
                <a:latin typeface="Cambria" panose="02040503050406030204" pitchFamily="18" charset="0"/>
                <a:ea typeface="Cambria" panose="02040503050406030204" pitchFamily="18" charset="0"/>
              </a:rPr>
              <a:t>     Président </a:t>
            </a:r>
            <a:r>
              <a:rPr lang="fr-FR" sz="1800" b="1" dirty="0">
                <a:latin typeface="Cambria" panose="02040503050406030204" pitchFamily="18" charset="0"/>
                <a:ea typeface="Cambria" panose="02040503050406030204" pitchFamily="18" charset="0"/>
              </a:rPr>
              <a:t>de la </a:t>
            </a:r>
            <a:r>
              <a:rPr lang="fr-FR" sz="1800" b="1" dirty="0" smtClean="0">
                <a:latin typeface="Cambria" panose="02040503050406030204" pitchFamily="18" charset="0"/>
                <a:ea typeface="Cambria" panose="02040503050406030204" pitchFamily="18" charset="0"/>
              </a:rPr>
              <a:t>République                                                                                   Maire</a:t>
            </a:r>
            <a:endParaRPr lang="fr-FR" sz="1800" b="1" dirty="0">
              <a:latin typeface="Cambria" panose="02040503050406030204" pitchFamily="18" charset="0"/>
              <a:ea typeface="Cambria" panose="02040503050406030204" pitchFamily="18" charset="0"/>
            </a:endParaRPr>
          </a:p>
          <a:p>
            <a:r>
              <a:rPr lang="fr-FR" sz="1800" b="1" dirty="0" smtClean="0">
                <a:latin typeface="Cambria" panose="02040503050406030204" pitchFamily="18" charset="0"/>
                <a:ea typeface="Cambria" panose="02040503050406030204" pitchFamily="18" charset="0"/>
              </a:rPr>
              <a:t>    Membres </a:t>
            </a:r>
            <a:r>
              <a:rPr lang="fr-FR" sz="1800" b="1" dirty="0">
                <a:latin typeface="Cambria" panose="02040503050406030204" pitchFamily="18" charset="0"/>
                <a:ea typeface="Cambria" panose="02040503050406030204" pitchFamily="18" charset="0"/>
              </a:rPr>
              <a:t>du </a:t>
            </a:r>
            <a:r>
              <a:rPr lang="fr-FR" sz="1800" b="1" dirty="0" smtClean="0">
                <a:latin typeface="Cambria" panose="02040503050406030204" pitchFamily="18" charset="0"/>
                <a:ea typeface="Cambria" panose="02040503050406030204" pitchFamily="18" charset="0"/>
              </a:rPr>
              <a:t>Gouvernement                                                                                  Préfet, Sous-Préfet</a:t>
            </a:r>
            <a:endParaRPr lang="fr-FR" sz="1800" b="1" dirty="0">
              <a:latin typeface="Cambria" panose="02040503050406030204" pitchFamily="18" charset="0"/>
              <a:ea typeface="Cambria" panose="02040503050406030204" pitchFamily="18" charset="0"/>
            </a:endParaRPr>
          </a:p>
          <a:p>
            <a:endParaRPr lang="fr-FR" sz="1800" b="1" dirty="0">
              <a:latin typeface="Cambria" panose="02040503050406030204" pitchFamily="18" charset="0"/>
              <a:ea typeface="Cambria" panose="02040503050406030204" pitchFamily="18" charset="0"/>
            </a:endParaRPr>
          </a:p>
          <a:p>
            <a:r>
              <a:rPr lang="fr-FR" sz="1800" b="1" dirty="0" smtClean="0">
                <a:latin typeface="Cambria" panose="02040503050406030204" pitchFamily="18" charset="0"/>
                <a:ea typeface="Cambria" panose="02040503050406030204" pitchFamily="18" charset="0"/>
              </a:rPr>
              <a:t>A </a:t>
            </a:r>
            <a:r>
              <a:rPr lang="fr-FR" sz="1800" b="1" dirty="0">
                <a:latin typeface="Cambria" panose="02040503050406030204" pitchFamily="18" charset="0"/>
                <a:ea typeface="Cambria" panose="02040503050406030204" pitchFamily="18" charset="0"/>
              </a:rPr>
              <a:t>l'occasion de leurs voyages, le Président de la République et les membres du Gouvernement sont reçus au lieu de leur arrivée dans les communes où ils s'arrêtent ou </a:t>
            </a:r>
            <a:r>
              <a:rPr lang="fr-FR" sz="1800" b="1" dirty="0" smtClean="0">
                <a:latin typeface="Cambria" panose="02040503050406030204" pitchFamily="18" charset="0"/>
                <a:ea typeface="Cambria" panose="02040503050406030204" pitchFamily="18" charset="0"/>
              </a:rPr>
              <a:t>séjournent, </a:t>
            </a:r>
            <a:r>
              <a:rPr lang="fr-FR" sz="1800" b="1" dirty="0">
                <a:latin typeface="Cambria" panose="02040503050406030204" pitchFamily="18" charset="0"/>
                <a:ea typeface="Cambria" panose="02040503050406030204" pitchFamily="18" charset="0"/>
              </a:rPr>
              <a:t>par le préfet ou par le représentant de l'État dans la collectivité territoriale ou le territoire, le sous-préfet, le maire et ses adjoints.</a:t>
            </a:r>
          </a:p>
          <a:p>
            <a:endParaRPr lang="fr-FR" sz="1800" dirty="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6"/>
                </a:solidFill>
              </a:rPr>
              <a:t>Honneurs, </a:t>
            </a:r>
            <a:r>
              <a:rPr lang="fr-FR" dirty="0">
                <a:solidFill>
                  <a:schemeClr val="accent6"/>
                </a:solidFill>
              </a:rPr>
              <a:t>g</a:t>
            </a:r>
            <a:r>
              <a:rPr lang="fr-FR" dirty="0" smtClean="0">
                <a:solidFill>
                  <a:schemeClr val="accent6"/>
                </a:solidFill>
              </a:rPr>
              <a:t>rades et </a:t>
            </a:r>
            <a:r>
              <a:rPr lang="fr-FR" dirty="0">
                <a:solidFill>
                  <a:schemeClr val="accent6"/>
                </a:solidFill>
              </a:rPr>
              <a:t>d</a:t>
            </a:r>
            <a:r>
              <a:rPr lang="fr-FR" dirty="0" smtClean="0">
                <a:solidFill>
                  <a:schemeClr val="accent6"/>
                </a:solidFill>
              </a:rPr>
              <a:t>écorations</a:t>
            </a:r>
            <a:endParaRPr lang="fr-FR" dirty="0">
              <a:solidFill>
                <a:schemeClr val="accent6"/>
              </a:solidFill>
            </a:endParaRP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0783" y="2624140"/>
            <a:ext cx="1149149" cy="1019173"/>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122" y="2938462"/>
            <a:ext cx="448469"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descr="C:\Users\costapi\Desktop\Image1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175" y="3476625"/>
            <a:ext cx="331788" cy="106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57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fill="hold" nodeType="withEffect">
                                  <p:stCondLst>
                                    <p:cond delay="0"/>
                                  </p:stCondLst>
                                  <p:childTnLst>
                                    <p:animMotion origin="layout" path="M 0 0 L 0.25 0 E" pathEditMode="relative" ptsTypes="">
                                      <p:cBhvr>
                                        <p:cTn id="6" dur="2000" fill="hold"/>
                                        <p:tgtEl>
                                          <p:spTgt spid="14339"/>
                                        </p:tgtEl>
                                        <p:attrNameLst>
                                          <p:attrName>ppt_x</p:attrName>
                                          <p:attrName>ppt_y</p:attrName>
                                        </p:attrNameLst>
                                      </p:cBhvr>
                                    </p:animMotion>
                                  </p:childTnLst>
                                </p:cTn>
                              </p:par>
                              <p:par>
                                <p:cTn id="7" presetID="63" presetClass="path" presetSubtype="0" repeatCount="indefinite" accel="50000" decel="50000" fill="hold" nodeType="withEffect">
                                  <p:stCondLst>
                                    <p:cond delay="0"/>
                                  </p:stCondLst>
                                  <p:childTnLst>
                                    <p:animMotion origin="layout" path="M 0 0 L 0.25 0 E" pathEditMode="relative" ptsTypes="">
                                      <p:cBhvr>
                                        <p:cTn id="8" dur="2000" fill="hold"/>
                                        <p:tgtEl>
                                          <p:spTgt spid="14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Honneurs </a:t>
            </a:r>
            <a:r>
              <a:rPr lang="fr-FR" dirty="0">
                <a:solidFill>
                  <a:srgbClr val="354BCF"/>
                </a:solidFill>
              </a:rPr>
              <a:t>m</a:t>
            </a:r>
            <a:r>
              <a:rPr lang="fr-FR" dirty="0" smtClean="0">
                <a:solidFill>
                  <a:srgbClr val="354BCF"/>
                </a:solidFill>
              </a:rPr>
              <a:t>ilitaires</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p:txBody>
          <a:bodyPr/>
          <a:lstStyle/>
          <a:p>
            <a:r>
              <a:rPr lang="fr-FR" sz="2000" u="sng" dirty="0" smtClean="0">
                <a:latin typeface="Cambria" panose="02040503050406030204" pitchFamily="18" charset="0"/>
                <a:ea typeface="Cambria" panose="02040503050406030204" pitchFamily="18" charset="0"/>
              </a:rPr>
              <a:t>Décret </a:t>
            </a:r>
            <a:r>
              <a:rPr lang="fr-FR" sz="2000" u="sng" dirty="0">
                <a:latin typeface="Cambria" panose="02040503050406030204" pitchFamily="18" charset="0"/>
                <a:ea typeface="Cambria" panose="02040503050406030204" pitchFamily="18" charset="0"/>
              </a:rPr>
              <a:t>n°89-655 du 13 septembre 1989 relatif aux cérémonies publiques, préséances, honneurs civils et </a:t>
            </a:r>
            <a:r>
              <a:rPr lang="fr-FR" sz="2000" u="sng" dirty="0" smtClean="0">
                <a:latin typeface="Cambria" panose="02040503050406030204" pitchFamily="18" charset="0"/>
                <a:ea typeface="Cambria" panose="02040503050406030204" pitchFamily="18" charset="0"/>
              </a:rPr>
              <a:t>militaires</a:t>
            </a:r>
            <a:endParaRPr lang="fr-FR" sz="2000" u="sng" dirty="0">
              <a:latin typeface="Cambria" panose="02040503050406030204" pitchFamily="18" charset="0"/>
              <a:ea typeface="Cambria" panose="02040503050406030204" pitchFamily="18" charset="0"/>
            </a:endParaRPr>
          </a:p>
          <a:p>
            <a:endParaRPr lang="fr-FR" sz="2000" dirty="0">
              <a:latin typeface="Cambria" panose="02040503050406030204" pitchFamily="18" charset="0"/>
              <a:ea typeface="Cambria" panose="02040503050406030204" pitchFamily="18" charset="0"/>
            </a:endParaRPr>
          </a:p>
          <a:p>
            <a:endParaRPr lang="fr-FR" sz="2000" dirty="0">
              <a:latin typeface="Cambria" panose="02040503050406030204" pitchFamily="18" charset="0"/>
              <a:ea typeface="Cambria" panose="02040503050406030204" pitchFamily="18" charset="0"/>
            </a:endParaRPr>
          </a:p>
          <a:p>
            <a:r>
              <a:rPr lang="fr-FR" sz="2000" dirty="0">
                <a:latin typeface="Cambria" panose="02040503050406030204" pitchFamily="18" charset="0"/>
                <a:ea typeface="Cambria" panose="02040503050406030204" pitchFamily="18" charset="0"/>
              </a:rPr>
              <a:t>Les honneurs militaires sont des démonstrations extérieures par lesquelles les armées présentent un hommage spécial aux personnes et aux symboles qui y ont droit.</a:t>
            </a:r>
          </a:p>
          <a:p>
            <a:endParaRPr lang="fr-FR" sz="1800" dirty="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6"/>
                </a:solidFill>
              </a:rPr>
              <a:t>Honneurs, </a:t>
            </a:r>
            <a:r>
              <a:rPr lang="fr-FR" dirty="0">
                <a:solidFill>
                  <a:schemeClr val="accent6"/>
                </a:solidFill>
              </a:rPr>
              <a:t>g</a:t>
            </a:r>
            <a:r>
              <a:rPr lang="fr-FR" dirty="0" smtClean="0">
                <a:solidFill>
                  <a:schemeClr val="accent6"/>
                </a:solidFill>
              </a:rPr>
              <a:t>rades et </a:t>
            </a:r>
            <a:r>
              <a:rPr lang="fr-FR" dirty="0">
                <a:solidFill>
                  <a:schemeClr val="accent6"/>
                </a:solidFill>
              </a:rPr>
              <a:t>d</a:t>
            </a:r>
            <a:r>
              <a:rPr lang="fr-FR" dirty="0" smtClean="0">
                <a:solidFill>
                  <a:schemeClr val="accent6"/>
                </a:solidFill>
              </a:rPr>
              <a:t>écorations</a:t>
            </a:r>
            <a:endParaRPr lang="fr-FR" dirty="0">
              <a:solidFill>
                <a:schemeClr val="accent6"/>
              </a:solidFill>
            </a:endParaRPr>
          </a:p>
        </p:txBody>
      </p:sp>
      <p:pic>
        <p:nvPicPr>
          <p:cNvPr id="15362" name="Picture 2" descr="C:\Users\costapi\Desktop\Image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8938" y="4277360"/>
            <a:ext cx="4054413" cy="18195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5065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Honneurs funèbres</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590324" y="2253673"/>
            <a:ext cx="10800000" cy="3520043"/>
          </a:xfrm>
        </p:spPr>
        <p:txBody>
          <a:bodyPr/>
          <a:lstStyle/>
          <a:p>
            <a:pPr lvl="0"/>
            <a:r>
              <a:rPr lang="fr-FR" sz="2000" u="sng" dirty="0">
                <a:latin typeface="Cambria" panose="02040503050406030204" pitchFamily="18" charset="0"/>
                <a:ea typeface="Cambria" panose="02040503050406030204" pitchFamily="18" charset="0"/>
              </a:rPr>
              <a:t>Article </a:t>
            </a:r>
            <a:r>
              <a:rPr lang="fr-FR" sz="2000" u="sng" dirty="0" smtClean="0">
                <a:latin typeface="Cambria" panose="02040503050406030204" pitchFamily="18" charset="0"/>
                <a:ea typeface="Cambria" panose="02040503050406030204" pitchFamily="18" charset="0"/>
              </a:rPr>
              <a:t>44 du d</a:t>
            </a:r>
            <a:r>
              <a:rPr lang="fr-FR" sz="2000" u="sng" dirty="0" smtClean="0">
                <a:solidFill>
                  <a:prstClr val="white"/>
                </a:solidFill>
                <a:latin typeface="Cambria" panose="02040503050406030204" pitchFamily="18" charset="0"/>
                <a:ea typeface="Cambria" panose="02040503050406030204" pitchFamily="18" charset="0"/>
              </a:rPr>
              <a:t>écret </a:t>
            </a:r>
            <a:r>
              <a:rPr lang="fr-FR" sz="2000" u="sng" dirty="0">
                <a:solidFill>
                  <a:prstClr val="white"/>
                </a:solidFill>
                <a:latin typeface="Cambria" panose="02040503050406030204" pitchFamily="18" charset="0"/>
                <a:ea typeface="Cambria" panose="02040503050406030204" pitchFamily="18" charset="0"/>
              </a:rPr>
              <a:t>n°89-655 du 13 septembre 1989 relatif aux cérémonies publiques, préséances, honneurs civils et militaires</a:t>
            </a:r>
          </a:p>
          <a:p>
            <a:r>
              <a:rPr lang="fr-FR" sz="2000" dirty="0" smtClean="0">
                <a:latin typeface="Cambria" panose="02040503050406030204" pitchFamily="18" charset="0"/>
                <a:ea typeface="Cambria" panose="02040503050406030204" pitchFamily="18" charset="0"/>
              </a:rPr>
              <a:t>« Lorsqu'une </a:t>
            </a:r>
            <a:r>
              <a:rPr lang="fr-FR" sz="2000" dirty="0">
                <a:latin typeface="Cambria" panose="02040503050406030204" pitchFamily="18" charset="0"/>
                <a:ea typeface="Cambria" panose="02040503050406030204" pitchFamily="18" charset="0"/>
              </a:rPr>
              <a:t>des personnes désignées dans les articles 2 à 6 du présent décret meurt, les autorités dénommées après elle dans l'ordre des préséances occupent dans le convoi le rang prescrit par lesdits articles.</a:t>
            </a:r>
          </a:p>
          <a:p>
            <a:endParaRPr lang="fr-FR" sz="1000" dirty="0">
              <a:latin typeface="Cambria" panose="02040503050406030204" pitchFamily="18" charset="0"/>
              <a:ea typeface="Cambria" panose="02040503050406030204" pitchFamily="18" charset="0"/>
            </a:endParaRPr>
          </a:p>
          <a:p>
            <a:r>
              <a:rPr lang="fr-FR" sz="2000" dirty="0">
                <a:latin typeface="Cambria" panose="02040503050406030204" pitchFamily="18" charset="0"/>
                <a:ea typeface="Cambria" panose="02040503050406030204" pitchFamily="18" charset="0"/>
              </a:rPr>
              <a:t>Les délégations des corps constitués assistent au convoi dans les conditions qui sont déterminées dans chaque cas par le Gouvernement et suivant les ordres ou invitations qui leur sont adressés par le ministre dont ils relèvent</a:t>
            </a:r>
            <a:r>
              <a:rPr lang="fr-FR" sz="2000" dirty="0" smtClean="0">
                <a:latin typeface="Cambria" panose="02040503050406030204" pitchFamily="18" charset="0"/>
                <a:ea typeface="Cambria" panose="02040503050406030204" pitchFamily="18" charset="0"/>
              </a:rPr>
              <a:t>. »</a:t>
            </a:r>
            <a:endParaRPr lang="fr-FR" sz="2000" dirty="0">
              <a:latin typeface="Cambria" panose="02040503050406030204" pitchFamily="18" charset="0"/>
              <a:ea typeface="Cambria" panose="02040503050406030204" pitchFamily="18" charset="0"/>
            </a:endParaRPr>
          </a:p>
          <a:p>
            <a:endParaRPr lang="fr-FR" sz="1800" dirty="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6"/>
                </a:solidFill>
              </a:rPr>
              <a:t>Honneurs, </a:t>
            </a:r>
            <a:r>
              <a:rPr lang="fr-FR" dirty="0">
                <a:solidFill>
                  <a:schemeClr val="accent6"/>
                </a:solidFill>
              </a:rPr>
              <a:t>g</a:t>
            </a:r>
            <a:r>
              <a:rPr lang="fr-FR" dirty="0" smtClean="0">
                <a:solidFill>
                  <a:schemeClr val="accent6"/>
                </a:solidFill>
              </a:rPr>
              <a:t>rades et </a:t>
            </a:r>
            <a:r>
              <a:rPr lang="fr-FR" dirty="0">
                <a:solidFill>
                  <a:schemeClr val="accent6"/>
                </a:solidFill>
              </a:rPr>
              <a:t>d</a:t>
            </a:r>
            <a:r>
              <a:rPr lang="fr-FR" dirty="0" smtClean="0">
                <a:solidFill>
                  <a:schemeClr val="accent6"/>
                </a:solidFill>
              </a:rPr>
              <a:t>écorations</a:t>
            </a:r>
            <a:endParaRPr lang="fr-FR" dirty="0">
              <a:solidFill>
                <a:schemeClr val="accent6"/>
              </a:solidFill>
            </a:endParaRPr>
          </a:p>
        </p:txBody>
      </p:sp>
      <p:pic>
        <p:nvPicPr>
          <p:cNvPr id="16386" name="Picture 2" descr="C:\Users\costapi\Desktop\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8327" y="207765"/>
            <a:ext cx="3536373" cy="18542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4533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grades des Sapeurs-Pompiers</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6"/>
                </a:solidFill>
              </a:rPr>
              <a:t>Honneurs, </a:t>
            </a:r>
            <a:r>
              <a:rPr lang="fr-FR" dirty="0">
                <a:solidFill>
                  <a:schemeClr val="accent6"/>
                </a:solidFill>
              </a:rPr>
              <a:t>g</a:t>
            </a:r>
            <a:r>
              <a:rPr lang="fr-FR" dirty="0" smtClean="0">
                <a:solidFill>
                  <a:schemeClr val="accent6"/>
                </a:solidFill>
              </a:rPr>
              <a:t>rades et </a:t>
            </a:r>
            <a:r>
              <a:rPr lang="fr-FR" dirty="0">
                <a:solidFill>
                  <a:schemeClr val="accent6"/>
                </a:solidFill>
              </a:rPr>
              <a:t>d</a:t>
            </a:r>
            <a:r>
              <a:rPr lang="fr-FR" dirty="0" smtClean="0">
                <a:solidFill>
                  <a:schemeClr val="accent6"/>
                </a:solidFill>
              </a:rPr>
              <a:t>écorations</a:t>
            </a:r>
            <a:endParaRPr lang="fr-FR" dirty="0">
              <a:solidFill>
                <a:schemeClr val="accent6"/>
              </a:solidFill>
            </a:endParaRPr>
          </a:p>
        </p:txBody>
      </p:sp>
      <p:pic>
        <p:nvPicPr>
          <p:cNvPr id="17410" name="Picture 2" descr="C:\Users\costapi\Desktop\Image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071" y="1416136"/>
            <a:ext cx="10029825" cy="46291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6049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grades de la </a:t>
            </a:r>
            <a:r>
              <a:rPr lang="fr-FR" dirty="0">
                <a:solidFill>
                  <a:srgbClr val="354BCF"/>
                </a:solidFill>
              </a:rPr>
              <a:t>p</a:t>
            </a:r>
            <a:r>
              <a:rPr lang="fr-FR" dirty="0" smtClean="0">
                <a:solidFill>
                  <a:srgbClr val="354BCF"/>
                </a:solidFill>
              </a:rPr>
              <a:t>olice nationale</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56999" y="1504950"/>
            <a:ext cx="10800000" cy="4370775"/>
          </a:xfrm>
        </p:spPr>
        <p:txBody>
          <a:bodyPr/>
          <a:lstStyle/>
          <a:p>
            <a:r>
              <a:rPr lang="fr-FR" sz="1800" dirty="0"/>
              <a:t>                              </a:t>
            </a:r>
            <a:r>
              <a:rPr lang="fr-FR" sz="2400" u="sng" dirty="0" smtClean="0">
                <a:latin typeface="Cambria" panose="02040503050406030204" pitchFamily="18" charset="0"/>
                <a:ea typeface="Cambria" panose="02040503050406030204" pitchFamily="18" charset="0"/>
              </a:rPr>
              <a:t>Corps d’encadrement et d’application</a:t>
            </a:r>
            <a:r>
              <a:rPr lang="fr-FR" sz="2400" dirty="0" smtClean="0">
                <a:latin typeface="Cambria" panose="02040503050406030204" pitchFamily="18" charset="0"/>
                <a:ea typeface="Cambria" panose="02040503050406030204" pitchFamily="18" charset="0"/>
              </a:rPr>
              <a:t> (C.E.A.)</a:t>
            </a:r>
          </a:p>
          <a:p>
            <a:endParaRPr lang="fr-FR" sz="1800" dirty="0" smtClean="0"/>
          </a:p>
          <a:p>
            <a:r>
              <a:rPr lang="fr-FR" sz="1800" dirty="0" smtClean="0"/>
              <a:t>                             Réserviste                                             Sous-Brigadier                            Major</a:t>
            </a:r>
          </a:p>
          <a:p>
            <a:r>
              <a:rPr lang="fr-FR" sz="1800" dirty="0"/>
              <a:t> </a:t>
            </a:r>
            <a:r>
              <a:rPr lang="fr-FR" sz="1800" dirty="0" smtClean="0"/>
              <a:t>                                                                                                                                                     Responsable</a:t>
            </a:r>
          </a:p>
          <a:p>
            <a:r>
              <a:rPr lang="fr-FR" sz="1800" dirty="0" smtClean="0"/>
              <a:t>                             Policier-Adjoint                                    Brigadier                                       Unité Locale</a:t>
            </a:r>
          </a:p>
          <a:p>
            <a:r>
              <a:rPr lang="fr-FR" sz="1800" dirty="0" smtClean="0"/>
              <a:t>                                                                                                                                                       de Police</a:t>
            </a:r>
            <a:endParaRPr lang="fr-FR" sz="1800" dirty="0"/>
          </a:p>
          <a:p>
            <a:r>
              <a:rPr lang="fr-FR" sz="1800" dirty="0"/>
              <a:t> </a:t>
            </a:r>
            <a:r>
              <a:rPr lang="fr-FR" sz="1800" dirty="0" smtClean="0"/>
              <a:t>                            Élève Gardien                                       Brigadier-chef                              (R.U.L.P.)                                                                            </a:t>
            </a:r>
          </a:p>
          <a:p>
            <a:endParaRPr lang="fr-FR" sz="1800" dirty="0"/>
          </a:p>
          <a:p>
            <a:endParaRPr lang="fr-FR" sz="1800" dirty="0"/>
          </a:p>
          <a:p>
            <a:r>
              <a:rPr lang="fr-FR" sz="1800" dirty="0" smtClean="0"/>
              <a:t>                                                                                               Major   </a:t>
            </a:r>
          </a:p>
          <a:p>
            <a:endParaRPr lang="fr-FR" sz="1800" dirty="0"/>
          </a:p>
          <a:p>
            <a:r>
              <a:rPr lang="fr-FR" sz="1800" dirty="0" smtClean="0"/>
              <a:t>                                                                                               Major échelon exceptionnel (Meex)</a:t>
            </a: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6"/>
                </a:solidFill>
              </a:rPr>
              <a:t>Honneurs, grades et décorations</a:t>
            </a:r>
            <a:endParaRPr lang="fr-FR" dirty="0">
              <a:solidFill>
                <a:schemeClr val="accent6"/>
              </a:solidFill>
            </a:endParaRPr>
          </a:p>
        </p:txBody>
      </p:sp>
      <p:pic>
        <p:nvPicPr>
          <p:cNvPr id="18434" name="Picture 2" descr="C:\Users\costapi\Desktop\150px-ReservisteP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2199712"/>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35" name="Picture 3" descr="C:\Users\costapi\Desktop\150px-A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2964092"/>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36" name="Picture 4" descr="C:\Users\costapi\Desktop\150px-EleveGardienP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 y="3690337"/>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37" name="Picture 5" descr="C:\Users\costapi\Desktop\150px-GardienStagiaireP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575" y="4569902"/>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38" name="Picture 6" descr="C:\Users\costapi\Desktop\150px-GardienDelaPaixP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75" y="5448300"/>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39" name="Picture 7" descr="C:\Users\costapi\Desktop\150px-SousBrigadierP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9650" y="2300280"/>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40" name="Picture 8" descr="C:\Users\costapi\Desktop\150px-BrigadierP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8700" y="3028942"/>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41" name="Picture 9" descr="C:\Users\costapi\Desktop\150px-BrigadierChef.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19650" y="3762357"/>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42" name="Picture 10" descr="C:\Users\costapi\Desktop\150px-MajorP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9650" y="4691063"/>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43" name="Picture 11" descr="C:\Users\costapi\Desktop\150px-MajorEX.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8700" y="5471041"/>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8444" name="Picture 12" descr="C:\Users\costapi\Desktop\150px-MajorRULP.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72450" y="2590792"/>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2457449" y="4783723"/>
            <a:ext cx="2040659" cy="338554"/>
          </a:xfrm>
          <a:prstGeom prst="rect">
            <a:avLst/>
          </a:prstGeom>
          <a:noFill/>
        </p:spPr>
        <p:txBody>
          <a:bodyPr wrap="square" rtlCol="0">
            <a:spAutoFit/>
          </a:bodyPr>
          <a:lstStyle/>
          <a:p>
            <a:r>
              <a:rPr lang="fr-FR" sz="1600" dirty="0" smtClean="0"/>
              <a:t>Gardien  Stagiaire</a:t>
            </a:r>
            <a:endParaRPr lang="fr-FR" sz="1600" dirty="0"/>
          </a:p>
        </p:txBody>
      </p:sp>
      <p:sp>
        <p:nvSpPr>
          <p:cNvPr id="8" name="ZoneTexte 7"/>
          <p:cNvSpPr txBox="1"/>
          <p:nvPr/>
        </p:nvSpPr>
        <p:spPr>
          <a:xfrm>
            <a:off x="2533650" y="5564742"/>
            <a:ext cx="1847850" cy="369332"/>
          </a:xfrm>
          <a:prstGeom prst="rect">
            <a:avLst/>
          </a:prstGeom>
          <a:noFill/>
        </p:spPr>
        <p:txBody>
          <a:bodyPr wrap="square" rtlCol="0">
            <a:spAutoFit/>
          </a:bodyPr>
          <a:lstStyle/>
          <a:p>
            <a:r>
              <a:rPr lang="fr-FR" dirty="0" smtClean="0"/>
              <a:t>Gardien</a:t>
            </a:r>
            <a:endParaRPr lang="fr-FR" dirty="0"/>
          </a:p>
        </p:txBody>
      </p:sp>
    </p:spTree>
    <p:extLst>
      <p:ext uri="{BB962C8B-B14F-4D97-AF65-F5344CB8AC3E}">
        <p14:creationId xmlns:p14="http://schemas.microsoft.com/office/powerpoint/2010/main" val="34242487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grades de la </a:t>
            </a:r>
            <a:r>
              <a:rPr lang="fr-FR" dirty="0">
                <a:solidFill>
                  <a:srgbClr val="354BCF"/>
                </a:solidFill>
              </a:rPr>
              <a:t>p</a:t>
            </a:r>
            <a:r>
              <a:rPr lang="fr-FR" dirty="0" smtClean="0">
                <a:solidFill>
                  <a:srgbClr val="354BCF"/>
                </a:solidFill>
              </a:rPr>
              <a:t>olice nationale</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56999" y="1504950"/>
            <a:ext cx="10800000" cy="4370775"/>
          </a:xfrm>
        </p:spPr>
        <p:txBody>
          <a:bodyPr/>
          <a:lstStyle/>
          <a:p>
            <a:pPr algn="ctr"/>
            <a:r>
              <a:rPr lang="fr-FR" sz="1800" dirty="0" smtClean="0"/>
              <a:t>  </a:t>
            </a:r>
            <a:r>
              <a:rPr lang="fr-FR" sz="2400" u="sng" dirty="0" smtClean="0">
                <a:latin typeface="Cambria" panose="02040503050406030204" pitchFamily="18" charset="0"/>
                <a:ea typeface="Cambria" panose="02040503050406030204" pitchFamily="18" charset="0"/>
              </a:rPr>
              <a:t>Corps de commandement</a:t>
            </a:r>
            <a:r>
              <a:rPr lang="fr-FR" sz="2400" dirty="0" smtClean="0">
                <a:latin typeface="Cambria" panose="02040503050406030204" pitchFamily="18" charset="0"/>
                <a:ea typeface="Cambria" panose="02040503050406030204" pitchFamily="18" charset="0"/>
              </a:rPr>
              <a:t> (C.D.C.)</a:t>
            </a:r>
            <a:endParaRPr lang="fr-FR" sz="2400" u="sng" dirty="0" smtClean="0">
              <a:latin typeface="Cambria" panose="02040503050406030204" pitchFamily="18" charset="0"/>
              <a:ea typeface="Cambria" panose="02040503050406030204" pitchFamily="18" charset="0"/>
            </a:endParaRPr>
          </a:p>
          <a:p>
            <a:endParaRPr lang="fr-FR" sz="1800" dirty="0" smtClean="0"/>
          </a:p>
          <a:p>
            <a:r>
              <a:rPr lang="fr-FR" sz="1800" dirty="0" smtClean="0"/>
              <a:t>    </a:t>
            </a:r>
          </a:p>
          <a:p>
            <a:r>
              <a:rPr lang="fr-FR" sz="1800" dirty="0"/>
              <a:t> </a:t>
            </a:r>
            <a:r>
              <a:rPr lang="fr-FR" sz="1800" dirty="0" smtClean="0"/>
              <a:t>                           Élève Officier                                                         Commandant</a:t>
            </a:r>
          </a:p>
          <a:p>
            <a:endParaRPr lang="fr-FR" sz="1800" dirty="0"/>
          </a:p>
          <a:p>
            <a:r>
              <a:rPr lang="fr-FR" sz="1800" dirty="0"/>
              <a:t> </a:t>
            </a:r>
            <a:r>
              <a:rPr lang="fr-FR" sz="1800" dirty="0" smtClean="0"/>
              <a:t>                           Lieutenant</a:t>
            </a:r>
          </a:p>
          <a:p>
            <a:r>
              <a:rPr lang="fr-FR" sz="1800" dirty="0"/>
              <a:t> </a:t>
            </a:r>
            <a:r>
              <a:rPr lang="fr-FR" sz="1800" dirty="0" smtClean="0"/>
              <a:t>                           Stagiaire                                                                 Commandant Divisionnaire</a:t>
            </a:r>
          </a:p>
          <a:p>
            <a:r>
              <a:rPr lang="fr-FR" sz="1800" dirty="0"/>
              <a:t> </a:t>
            </a:r>
            <a:r>
              <a:rPr lang="fr-FR" sz="1800" dirty="0" smtClean="0"/>
              <a:t>                                                                                                             </a:t>
            </a:r>
          </a:p>
          <a:p>
            <a:r>
              <a:rPr lang="fr-FR" sz="1800" dirty="0"/>
              <a:t> </a:t>
            </a:r>
            <a:r>
              <a:rPr lang="fr-FR" sz="1800" dirty="0" smtClean="0"/>
              <a:t>                           Lieutenant  </a:t>
            </a:r>
          </a:p>
          <a:p>
            <a:endParaRPr lang="fr-FR" sz="1800" dirty="0"/>
          </a:p>
          <a:p>
            <a:r>
              <a:rPr lang="fr-FR" sz="1800" dirty="0" smtClean="0"/>
              <a:t>                                                                                                              Commandant Divisionnaire</a:t>
            </a:r>
          </a:p>
          <a:p>
            <a:r>
              <a:rPr lang="fr-FR" sz="1800" dirty="0"/>
              <a:t> </a:t>
            </a:r>
            <a:r>
              <a:rPr lang="fr-FR" sz="1800" dirty="0" smtClean="0"/>
              <a:t>                           Capitaine                                                                à l’emploi fonctionnel.                                                             </a:t>
            </a: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6"/>
                </a:solidFill>
              </a:rPr>
              <a:t>Honneurs, grades et décorations</a:t>
            </a:r>
            <a:endParaRPr lang="fr-FR" dirty="0">
              <a:solidFill>
                <a:schemeClr val="accent6"/>
              </a:solidFill>
            </a:endParaRPr>
          </a:p>
        </p:txBody>
      </p:sp>
      <p:pic>
        <p:nvPicPr>
          <p:cNvPr id="19458" name="Picture 2" descr="C:\Users\costapi\Desktop\150px-EleveOfficierP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2509838"/>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9459" name="Picture 3" descr="C:\Users\costapi\Desktop\150px-LieutenantStagiaireP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3481388"/>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9460" name="Picture 4" descr="C:\Users\costapi\Desktop\150px-LieutenantP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366807"/>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9462" name="Picture 6" descr="C:\Users\costapi\Desktop\150px-CapitaineP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625" y="5443538"/>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9463" name="Picture 7" descr="C:\Users\costapi\Desktop\150px-CommandantP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1675" y="2509838"/>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9464" name="Picture 8" descr="C:\Users\costapi\Desktop\150px-CommanDivFon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1675" y="5195628"/>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9465" name="Picture 9" descr="C:\Users\costapi\Desktop\150px-CommandantDivisionnair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1675" y="3690337"/>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8929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grades de la police nationale</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56999" y="1504950"/>
            <a:ext cx="10800000" cy="4370775"/>
          </a:xfrm>
        </p:spPr>
        <p:txBody>
          <a:bodyPr/>
          <a:lstStyle/>
          <a:p>
            <a:pPr algn="ctr"/>
            <a:r>
              <a:rPr lang="fr-FR" sz="1800" dirty="0" smtClean="0"/>
              <a:t>  </a:t>
            </a:r>
            <a:r>
              <a:rPr lang="fr-FR" sz="2400" u="sng" dirty="0" smtClean="0">
                <a:latin typeface="Cambria" panose="02040503050406030204" pitchFamily="18" charset="0"/>
                <a:ea typeface="Cambria" panose="02040503050406030204" pitchFamily="18" charset="0"/>
              </a:rPr>
              <a:t>Corps de conception et de direction</a:t>
            </a:r>
            <a:r>
              <a:rPr lang="fr-FR" sz="2400" dirty="0" smtClean="0">
                <a:latin typeface="Cambria" panose="02040503050406030204" pitchFamily="18" charset="0"/>
                <a:ea typeface="Cambria" panose="02040503050406030204" pitchFamily="18" charset="0"/>
              </a:rPr>
              <a:t> (C.C.D.)</a:t>
            </a:r>
            <a:endParaRPr lang="fr-FR" sz="2400" u="sng" dirty="0" smtClean="0">
              <a:latin typeface="Cambria" panose="02040503050406030204" pitchFamily="18" charset="0"/>
              <a:ea typeface="Cambria" panose="02040503050406030204" pitchFamily="18" charset="0"/>
            </a:endParaRPr>
          </a:p>
          <a:p>
            <a:endParaRPr lang="fr-FR" sz="1800" dirty="0" smtClean="0"/>
          </a:p>
          <a:p>
            <a:r>
              <a:rPr lang="fr-FR" sz="1800" dirty="0" smtClean="0"/>
              <a:t>                     Élève Commissaire                            Contrôleur	</a:t>
            </a:r>
          </a:p>
          <a:p>
            <a:r>
              <a:rPr lang="fr-FR" sz="1800" dirty="0"/>
              <a:t> </a:t>
            </a:r>
            <a:r>
              <a:rPr lang="fr-FR" sz="1800" dirty="0" smtClean="0"/>
              <a:t>                     et Stagiaire                                          Général</a:t>
            </a:r>
          </a:p>
          <a:p>
            <a:r>
              <a:rPr lang="fr-FR" sz="1800" dirty="0" smtClean="0"/>
              <a:t>                                                                                                                                             Directeur                                                                                                                                      </a:t>
            </a:r>
            <a:endParaRPr lang="fr-FR" sz="1800" dirty="0"/>
          </a:p>
          <a:p>
            <a:r>
              <a:rPr lang="fr-FR" sz="1800" dirty="0" smtClean="0"/>
              <a:t>                      Commissaire                                                                                               Général</a:t>
            </a:r>
          </a:p>
          <a:p>
            <a:r>
              <a:rPr lang="fr-FR" sz="1800" dirty="0"/>
              <a:t> </a:t>
            </a:r>
            <a:r>
              <a:rPr lang="fr-FR" sz="1800" dirty="0" smtClean="0"/>
              <a:t>                                                                                    Inspecteur</a:t>
            </a:r>
          </a:p>
          <a:p>
            <a:r>
              <a:rPr lang="fr-FR" sz="1800" dirty="0"/>
              <a:t> </a:t>
            </a:r>
            <a:r>
              <a:rPr lang="fr-FR" sz="1800" dirty="0" smtClean="0"/>
              <a:t>                     Commissaire                                      Général</a:t>
            </a:r>
          </a:p>
          <a:p>
            <a:r>
              <a:rPr lang="fr-FR" sz="1800" dirty="0"/>
              <a:t> </a:t>
            </a:r>
            <a:r>
              <a:rPr lang="fr-FR" sz="1800" dirty="0" smtClean="0"/>
              <a:t>                     Divisionnaire                                                                                                </a:t>
            </a:r>
          </a:p>
          <a:p>
            <a:r>
              <a:rPr lang="fr-FR" sz="1800" dirty="0"/>
              <a:t> </a:t>
            </a:r>
            <a:r>
              <a:rPr lang="fr-FR" sz="1800" dirty="0" smtClean="0"/>
              <a:t>                                           </a:t>
            </a:r>
          </a:p>
          <a:p>
            <a:r>
              <a:rPr lang="fr-FR" sz="1800" dirty="0"/>
              <a:t> </a:t>
            </a:r>
            <a:r>
              <a:rPr lang="fr-FR" sz="1800" dirty="0" smtClean="0"/>
              <a:t>                      Commissaire                                     Directeur des</a:t>
            </a:r>
          </a:p>
          <a:p>
            <a:r>
              <a:rPr lang="fr-FR" sz="1800" dirty="0"/>
              <a:t> </a:t>
            </a:r>
            <a:r>
              <a:rPr lang="fr-FR" sz="1800" dirty="0" smtClean="0"/>
              <a:t>                      Général                                               Services Actifs</a:t>
            </a:r>
          </a:p>
          <a:p>
            <a:r>
              <a:rPr lang="fr-FR" sz="1800" dirty="0"/>
              <a:t> </a:t>
            </a:r>
            <a:r>
              <a:rPr lang="fr-FR" sz="1800" dirty="0" smtClean="0"/>
              <a:t>  </a:t>
            </a:r>
          </a:p>
          <a:p>
            <a:r>
              <a:rPr lang="fr-FR" sz="1800" dirty="0"/>
              <a:t> </a:t>
            </a:r>
            <a:r>
              <a:rPr lang="fr-FR" sz="1800" dirty="0" smtClean="0"/>
              <a:t>                       </a:t>
            </a:r>
            <a:endParaRPr lang="fr-FR" sz="1800" dirty="0"/>
          </a:p>
          <a:p>
            <a:r>
              <a:rPr lang="fr-FR" sz="1800" dirty="0" smtClean="0"/>
              <a:t>                       </a:t>
            </a: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6"/>
                </a:solidFill>
              </a:rPr>
              <a:t>Honneurs, grades et décorations</a:t>
            </a:r>
            <a:endParaRPr lang="fr-FR" dirty="0">
              <a:solidFill>
                <a:schemeClr val="accent6"/>
              </a:solidFill>
            </a:endParaRPr>
          </a:p>
        </p:txBody>
      </p:sp>
      <p:pic>
        <p:nvPicPr>
          <p:cNvPr id="20482" name="Picture 2" descr="C:\Users\costapi\Desktop\150px-CommissiaireStagiai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2374107"/>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483" name="Picture 3" descr="C:\Users\costapi\Desktop\150px-Commissai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3275376"/>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484" name="Picture 4" descr="C:\Users\costapi\Desktop\150px-CommissaireDivisionnai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4176645"/>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485" name="Picture 5" descr="C:\Users\costapi\Desktop\150px-Généra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 y="5294700"/>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486" name="Picture 6" descr="C:\Users\costapi\Desktop\150px-Controleurgénéra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2414587"/>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487" name="Picture 7" descr="C:\Users\costapi\Desktop\150px-Inspecteurgénér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3785262"/>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488" name="Picture 8" descr="C:\Users\costapi\Desktop\150px-DS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5228988"/>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489" name="Picture 9" descr="C:\Users\costapi\Desktop\150px-DGPNP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4300" y="3100387"/>
            <a:ext cx="1428750" cy="581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5837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grades de la </a:t>
            </a:r>
            <a:r>
              <a:rPr lang="fr-FR" dirty="0">
                <a:solidFill>
                  <a:srgbClr val="354BCF"/>
                </a:solidFill>
              </a:rPr>
              <a:t>g</a:t>
            </a:r>
            <a:r>
              <a:rPr lang="fr-FR" dirty="0" smtClean="0">
                <a:solidFill>
                  <a:srgbClr val="354BCF"/>
                </a:solidFill>
              </a:rPr>
              <a:t>endarmerie nationale</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628424" y="1496024"/>
            <a:ext cx="10800000" cy="4370775"/>
          </a:xfrm>
        </p:spPr>
        <p:txBody>
          <a:bodyPr/>
          <a:lstStyle/>
          <a:p>
            <a:r>
              <a:rPr lang="fr-FR" sz="1800" dirty="0" smtClean="0"/>
              <a:t>                        </a:t>
            </a:r>
            <a:endParaRPr lang="fr-FR" sz="1800" dirty="0"/>
          </a:p>
          <a:p>
            <a:r>
              <a:rPr lang="fr-FR" sz="1800" dirty="0" smtClean="0"/>
              <a:t>                       </a:t>
            </a:r>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6"/>
                </a:solidFill>
              </a:rPr>
              <a:t>Honneurs, </a:t>
            </a:r>
            <a:r>
              <a:rPr lang="fr-FR" dirty="0">
                <a:solidFill>
                  <a:schemeClr val="accent6"/>
                </a:solidFill>
              </a:rPr>
              <a:t>g</a:t>
            </a:r>
            <a:r>
              <a:rPr lang="fr-FR" dirty="0" smtClean="0">
                <a:solidFill>
                  <a:schemeClr val="accent6"/>
                </a:solidFill>
              </a:rPr>
              <a:t>rades et </a:t>
            </a:r>
            <a:r>
              <a:rPr lang="fr-FR" dirty="0">
                <a:solidFill>
                  <a:schemeClr val="accent6"/>
                </a:solidFill>
              </a:rPr>
              <a:t>d</a:t>
            </a:r>
            <a:r>
              <a:rPr lang="fr-FR" dirty="0" smtClean="0">
                <a:solidFill>
                  <a:schemeClr val="accent6"/>
                </a:solidFill>
              </a:rPr>
              <a:t>écorations</a:t>
            </a:r>
            <a:endParaRPr lang="fr-FR" dirty="0">
              <a:solidFill>
                <a:schemeClr val="accent6"/>
              </a:solidFill>
            </a:endParaRPr>
          </a:p>
        </p:txBody>
      </p:sp>
      <p:pic>
        <p:nvPicPr>
          <p:cNvPr id="21508" name="Picture 4" descr="C:\Users\costapi\Desktop\Image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328" y="1321595"/>
            <a:ext cx="11268074" cy="48799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22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chemeClr val="accent1"/>
                </a:solidFill>
                <a:effectLst>
                  <a:outerShdw blurRad="38100" dist="38100" dir="2700000" algn="tl">
                    <a:srgbClr val="000000">
                      <a:alpha val="43137"/>
                    </a:srgbClr>
                  </a:outerShdw>
                </a:effectLst>
              </a:rPr>
              <a:t>Définition</a:t>
            </a:r>
            <a:endParaRPr lang="fr-FR" dirty="0">
              <a:solidFill>
                <a:schemeClr val="accent1"/>
              </a:solidFill>
              <a:effectLst>
                <a:outerShdw blurRad="38100" dist="38100" dir="2700000" algn="tl">
                  <a:srgbClr val="000000">
                    <a:alpha val="43137"/>
                  </a:srgbClr>
                </a:outerShdw>
              </a:effectLst>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p:txBody>
          <a:bodyPr/>
          <a:lstStyle/>
          <a:p>
            <a:endParaRPr lang="fr-FR" sz="3600" dirty="0" smtClean="0">
              <a:latin typeface="Cambria" panose="02040503050406030204" pitchFamily="18" charset="0"/>
              <a:ea typeface="Cambria" panose="02040503050406030204" pitchFamily="18" charset="0"/>
            </a:endParaRPr>
          </a:p>
          <a:p>
            <a:r>
              <a:rPr lang="fr-FR" sz="3600" dirty="0" smtClean="0">
                <a:latin typeface="Cambria" panose="02040503050406030204" pitchFamily="18" charset="0"/>
                <a:ea typeface="Cambria" panose="02040503050406030204" pitchFamily="18" charset="0"/>
              </a:rPr>
              <a:t>Le </a:t>
            </a:r>
            <a:r>
              <a:rPr lang="fr-FR" sz="3600" b="1" u="sng" dirty="0">
                <a:latin typeface="Cambria" panose="02040503050406030204" pitchFamily="18" charset="0"/>
                <a:ea typeface="Cambria" panose="02040503050406030204" pitchFamily="18" charset="0"/>
              </a:rPr>
              <a:t>p</a:t>
            </a:r>
            <a:r>
              <a:rPr lang="fr-FR" sz="3600" b="1" u="sng" dirty="0" smtClean="0">
                <a:latin typeface="Cambria" panose="02040503050406030204" pitchFamily="18" charset="0"/>
                <a:ea typeface="Cambria" panose="02040503050406030204" pitchFamily="18" charset="0"/>
              </a:rPr>
              <a:t>rotocole</a:t>
            </a:r>
            <a:r>
              <a:rPr lang="fr-FR" sz="3600" dirty="0" smtClean="0">
                <a:latin typeface="Cambria" panose="02040503050406030204" pitchFamily="18" charset="0"/>
                <a:ea typeface="Cambria" panose="02040503050406030204" pitchFamily="18" charset="0"/>
              </a:rPr>
              <a:t> </a:t>
            </a:r>
            <a:r>
              <a:rPr lang="fr-FR" sz="3600" dirty="0">
                <a:latin typeface="Cambria" panose="02040503050406030204" pitchFamily="18" charset="0"/>
                <a:ea typeface="Cambria" panose="02040503050406030204" pitchFamily="18" charset="0"/>
              </a:rPr>
              <a:t>définit l’ensemble des règles établies en matière d'</a:t>
            </a:r>
            <a:r>
              <a:rPr lang="fr-FR" sz="3600" b="1" u="sng" dirty="0">
                <a:latin typeface="Cambria" panose="02040503050406030204" pitchFamily="18" charset="0"/>
                <a:ea typeface="Cambria" panose="02040503050406030204" pitchFamily="18" charset="0"/>
              </a:rPr>
              <a:t>étiquette</a:t>
            </a:r>
            <a:r>
              <a:rPr lang="fr-FR" sz="3600" dirty="0">
                <a:latin typeface="Cambria" panose="02040503050406030204" pitchFamily="18" charset="0"/>
                <a:ea typeface="Cambria" panose="02040503050406030204" pitchFamily="18" charset="0"/>
              </a:rPr>
              <a:t>, d'</a:t>
            </a:r>
            <a:r>
              <a:rPr lang="fr-FR" sz="3600" b="1" u="sng" dirty="0">
                <a:latin typeface="Cambria" panose="02040503050406030204" pitchFamily="18" charset="0"/>
                <a:ea typeface="Cambria" panose="02040503050406030204" pitchFamily="18" charset="0"/>
              </a:rPr>
              <a:t>honneurs</a:t>
            </a:r>
            <a:r>
              <a:rPr lang="fr-FR" sz="3600" dirty="0">
                <a:latin typeface="Cambria" panose="02040503050406030204" pitchFamily="18" charset="0"/>
                <a:ea typeface="Cambria" panose="02040503050406030204" pitchFamily="18" charset="0"/>
              </a:rPr>
              <a:t>, de </a:t>
            </a:r>
            <a:r>
              <a:rPr lang="fr-FR" sz="3600" b="1" u="sng" dirty="0" smtClean="0">
                <a:latin typeface="Cambria" panose="02040503050406030204" pitchFamily="18" charset="0"/>
                <a:ea typeface="Cambria" panose="02040503050406030204" pitchFamily="18" charset="0"/>
              </a:rPr>
              <a:t>préséances</a:t>
            </a:r>
            <a:r>
              <a:rPr lang="fr-FR" sz="3600" dirty="0" smtClean="0">
                <a:latin typeface="Cambria" panose="02040503050406030204" pitchFamily="18" charset="0"/>
                <a:ea typeface="Cambria" panose="02040503050406030204" pitchFamily="18" charset="0"/>
              </a:rPr>
              <a:t> </a:t>
            </a:r>
            <a:r>
              <a:rPr lang="fr-FR" sz="3600" dirty="0">
                <a:latin typeface="Cambria" panose="02040503050406030204" pitchFamily="18" charset="0"/>
                <a:ea typeface="Cambria" panose="02040503050406030204" pitchFamily="18" charset="0"/>
              </a:rPr>
              <a:t>dans les cérémonies </a:t>
            </a:r>
            <a:r>
              <a:rPr lang="fr-FR" sz="3600" dirty="0" smtClean="0">
                <a:latin typeface="Cambria" panose="02040503050406030204" pitchFamily="18" charset="0"/>
                <a:ea typeface="Cambria" panose="02040503050406030204" pitchFamily="18" charset="0"/>
              </a:rPr>
              <a:t>officielles.</a:t>
            </a:r>
            <a:endParaRPr lang="fr-FR" sz="3600" dirty="0">
              <a:latin typeface="Cambria" panose="02040503050406030204" pitchFamily="18" charset="0"/>
              <a:ea typeface="Cambria" panose="02040503050406030204" pitchFamily="18" charset="0"/>
            </a:endParaRPr>
          </a:p>
          <a:p>
            <a:endParaRPr lang="fr-FR" sz="1800" dirty="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25DCCC"/>
                </a:solidFill>
                <a:effectLst>
                  <a:outerShdw blurRad="38100" dist="38100" dir="2700000" algn="tl">
                    <a:srgbClr val="000000">
                      <a:alpha val="43137"/>
                    </a:srgbClr>
                  </a:outerShdw>
                </a:effectLst>
              </a:rPr>
              <a:t>Le Protocole</a:t>
            </a:r>
            <a:endParaRPr lang="fr-FR" dirty="0">
              <a:solidFill>
                <a:srgbClr val="25DCCC"/>
              </a:solidFill>
              <a:effectLst>
                <a:outerShdw blurRad="38100" dist="38100" dir="2700000" algn="tl">
                  <a:srgbClr val="000000">
                    <a:alpha val="43137"/>
                  </a:srgbClr>
                </a:outerShdw>
              </a:effectLst>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7019" y="537845"/>
            <a:ext cx="1876302" cy="15675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Espace réservé du pied de page 3"/>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41071805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grades de la police municipale</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581024" y="1462686"/>
            <a:ext cx="10800000" cy="4370775"/>
          </a:xfrm>
        </p:spPr>
        <p:txBody>
          <a:bodyPr/>
          <a:lstStyle/>
          <a:p>
            <a:r>
              <a:rPr lang="fr-FR" sz="1800" dirty="0" smtClean="0"/>
              <a:t>                        </a:t>
            </a:r>
            <a:endParaRPr lang="fr-FR" sz="1800" dirty="0"/>
          </a:p>
          <a:p>
            <a:r>
              <a:rPr lang="fr-FR" sz="1800" dirty="0" smtClean="0"/>
              <a:t>                       p    Gardien                                                 Chef de</a:t>
            </a:r>
          </a:p>
          <a:p>
            <a:r>
              <a:rPr lang="fr-FR" sz="1800" dirty="0"/>
              <a:t> </a:t>
            </a:r>
            <a:r>
              <a:rPr lang="fr-FR" sz="1800" dirty="0" smtClean="0"/>
              <a:t>                            Brigadier                                              </a:t>
            </a:r>
            <a:r>
              <a:rPr lang="fr-FR" sz="1600" dirty="0" smtClean="0"/>
              <a:t>Service de Police Municipale</a:t>
            </a:r>
          </a:p>
          <a:p>
            <a:r>
              <a:rPr lang="fr-FR" sz="1800" dirty="0" smtClean="0"/>
              <a:t>                                                                                                                                                        Directeur et </a:t>
            </a:r>
            <a:endParaRPr lang="fr-FR" sz="1800" dirty="0"/>
          </a:p>
          <a:p>
            <a:r>
              <a:rPr lang="fr-FR" sz="1800" dirty="0" smtClean="0"/>
              <a:t>                             Brigadier</a:t>
            </a:r>
            <a:r>
              <a:rPr lang="fr-FR" dirty="0" smtClean="0"/>
              <a:t>(n’est plus                                         </a:t>
            </a:r>
            <a:r>
              <a:rPr lang="fr-FR" sz="1800" dirty="0" smtClean="0"/>
              <a:t>Chef de Service                              Directeur                         </a:t>
            </a:r>
            <a:endParaRPr lang="fr-FR" dirty="0" smtClean="0"/>
          </a:p>
          <a:p>
            <a:r>
              <a:rPr lang="fr-FR" dirty="0"/>
              <a:t> </a:t>
            </a:r>
            <a:r>
              <a:rPr lang="fr-FR" dirty="0" smtClean="0"/>
              <a:t>                                      un grade, appellation                                          </a:t>
            </a:r>
            <a:r>
              <a:rPr lang="fr-FR" sz="1800" dirty="0" smtClean="0"/>
              <a:t>Principal 2</a:t>
            </a:r>
            <a:r>
              <a:rPr lang="fr-FR" sz="1800" baseline="30000" dirty="0" smtClean="0"/>
              <a:t>e</a:t>
            </a:r>
            <a:r>
              <a:rPr lang="fr-FR" sz="1800" dirty="0" smtClean="0"/>
              <a:t>                                      Principal de</a:t>
            </a:r>
            <a:endParaRPr lang="fr-FR" dirty="0" smtClean="0"/>
          </a:p>
          <a:p>
            <a:r>
              <a:rPr lang="fr-FR" dirty="0"/>
              <a:t> </a:t>
            </a:r>
            <a:r>
              <a:rPr lang="fr-FR" dirty="0" smtClean="0"/>
              <a:t>                                      + 4 ans de service)                                                 </a:t>
            </a:r>
            <a:r>
              <a:rPr lang="fr-FR" sz="1800" dirty="0" smtClean="0"/>
              <a:t>Classe                                               Police</a:t>
            </a:r>
          </a:p>
          <a:p>
            <a:r>
              <a:rPr lang="fr-FR" sz="1800" dirty="0" smtClean="0"/>
              <a:t>                                                                                                                                                        Municipale</a:t>
            </a:r>
          </a:p>
          <a:p>
            <a:endParaRPr lang="fr-FR" sz="1800" dirty="0" smtClean="0"/>
          </a:p>
          <a:p>
            <a:endParaRPr lang="fr-FR" sz="1800" dirty="0"/>
          </a:p>
          <a:p>
            <a:r>
              <a:rPr lang="fr-FR" sz="1800" dirty="0" smtClean="0"/>
              <a:t>                             Brigadier-Chef                                    Chef de Service</a:t>
            </a:r>
          </a:p>
          <a:p>
            <a:r>
              <a:rPr lang="fr-FR" sz="1800" dirty="0"/>
              <a:t> </a:t>
            </a:r>
            <a:r>
              <a:rPr lang="fr-FR" sz="1800" dirty="0" smtClean="0"/>
              <a:t>                            Principal                                                Principal 1</a:t>
            </a:r>
            <a:r>
              <a:rPr lang="fr-FR" sz="1800" baseline="30000" dirty="0" smtClean="0"/>
              <a:t>e</a:t>
            </a:r>
            <a:endParaRPr lang="fr-FR" sz="1800" dirty="0" smtClean="0"/>
          </a:p>
          <a:p>
            <a:r>
              <a:rPr lang="fr-FR" sz="1800" dirty="0"/>
              <a:t> </a:t>
            </a:r>
            <a:r>
              <a:rPr lang="fr-FR" sz="1800" dirty="0" smtClean="0"/>
              <a:t>                                                                                             Classe</a:t>
            </a:r>
            <a:endParaRPr lang="fr-FR" dirty="0" smtClean="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chemeClr val="accent6"/>
                </a:solidFill>
              </a:rPr>
              <a:t>Honneurs, grades et décorations</a:t>
            </a:r>
            <a:endParaRPr lang="fr-FR" dirty="0">
              <a:solidFill>
                <a:schemeClr val="accent6"/>
              </a:solidFill>
            </a:endParaRPr>
          </a:p>
        </p:txBody>
      </p:sp>
      <p:pic>
        <p:nvPicPr>
          <p:cNvPr id="22530" name="Picture 2" descr="C:\Users\costapi\Desktop\PN_gardien_de_la_paix.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97" y="1852631"/>
            <a:ext cx="1684657" cy="5615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2531" name="Picture 3" descr="C:\Users\costapi\Desktop\PN_brigadi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3" y="3127373"/>
            <a:ext cx="1751333" cy="6254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2532" name="Picture 4" descr="C:\Users\costapi\Desktop\PN_brigadier_majo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3" y="5027591"/>
            <a:ext cx="1751331" cy="57335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2533" name="Picture 5" descr="C:\Users\costapi\Desktop\PN_lieutenant_stagiair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0824" y="1937089"/>
            <a:ext cx="1600200" cy="533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2534" name="Picture 6" descr="C:\Users\costapi\Desktop\PN_lieutenant.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4700" y="3127373"/>
            <a:ext cx="1600200" cy="6254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2535" name="Picture 7" descr="C:\Users\costapi\Desktop\PN_captaine.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4700" y="5151934"/>
            <a:ext cx="1600200" cy="6336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2536" name="Picture 8" descr="C:\Users\costapi\Desktop\PN_commandant.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8020" y="3187603"/>
            <a:ext cx="1562102" cy="6254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250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a:t>
            </a:r>
            <a:r>
              <a:rPr lang="fr-FR" dirty="0">
                <a:solidFill>
                  <a:srgbClr val="354BCF"/>
                </a:solidFill>
              </a:rPr>
              <a:t>d</a:t>
            </a:r>
            <a:r>
              <a:rPr lang="fr-FR" dirty="0" smtClean="0">
                <a:solidFill>
                  <a:srgbClr val="354BCF"/>
                </a:solidFill>
              </a:rPr>
              <a:t>écorations</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581024" y="1462686"/>
            <a:ext cx="10800000" cy="4370775"/>
          </a:xfrm>
        </p:spPr>
        <p:txBody>
          <a:bodyPr/>
          <a:lstStyle/>
          <a:p>
            <a:r>
              <a:rPr lang="fr-FR" sz="1800" dirty="0" smtClean="0"/>
              <a:t>                        </a:t>
            </a:r>
            <a:endParaRPr lang="fr-FR" sz="1800" dirty="0"/>
          </a:p>
          <a:p>
            <a:r>
              <a:rPr lang="fr-FR" sz="2000" b="1" u="sng" dirty="0" smtClean="0"/>
              <a:t>La </a:t>
            </a:r>
            <a:r>
              <a:rPr lang="fr-FR" sz="2000" b="1" u="sng" dirty="0"/>
              <a:t>Légion d’honneur:</a:t>
            </a:r>
          </a:p>
          <a:p>
            <a:endParaRPr lang="fr-FR" sz="1800" dirty="0"/>
          </a:p>
          <a:p>
            <a:r>
              <a:rPr lang="fr-FR" sz="1800" dirty="0"/>
              <a:t>L'ordre national de la Légion d'honneur est l'institution qui, sous l'égide du grand chancelier et du grand maître, est chargée de décerner la plus haute décoration honorifique française. Instituée le 19 mai 1802 par Bonaparte, alors Premier consul de la République, elle récompense depuis ses origines les </a:t>
            </a:r>
            <a:r>
              <a:rPr lang="fr-FR" sz="1800" dirty="0" smtClean="0"/>
              <a:t>militaires, </a:t>
            </a:r>
            <a:r>
              <a:rPr lang="fr-FR" sz="1800" dirty="0"/>
              <a:t>comme les </a:t>
            </a:r>
            <a:r>
              <a:rPr lang="fr-FR" sz="1800" dirty="0" smtClean="0"/>
              <a:t>civils, </a:t>
            </a:r>
            <a:r>
              <a:rPr lang="fr-FR" sz="1800" dirty="0"/>
              <a:t>ayant rendu des « services éminents » à </a:t>
            </a:r>
            <a:r>
              <a:rPr lang="fr-FR" sz="1800" dirty="0" smtClean="0"/>
              <a:t>la Nation.</a:t>
            </a:r>
          </a:p>
          <a:p>
            <a:endParaRPr lang="fr-FR" sz="1800" dirty="0"/>
          </a:p>
          <a:p>
            <a:endParaRPr lang="fr-FR" sz="1800" dirty="0" smtClean="0"/>
          </a:p>
          <a:p>
            <a:endParaRPr lang="fr-FR" sz="1800" dirty="0"/>
          </a:p>
          <a:p>
            <a:r>
              <a:rPr lang="fr-FR" sz="1800" dirty="0"/>
              <a:t> </a:t>
            </a:r>
            <a:r>
              <a:rPr lang="fr-FR" sz="1800" dirty="0" smtClean="0"/>
              <a:t>    Chevalier                       Officier               Commandeur        Grand Officier           Grand-Croix</a:t>
            </a:r>
            <a:endParaRPr lang="fr-FR" dirty="0" smtClean="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590324" y="485775"/>
            <a:ext cx="10800000" cy="522766"/>
          </a:xfrm>
        </p:spPr>
        <p:txBody>
          <a:bodyPr/>
          <a:lstStyle/>
          <a:p>
            <a:r>
              <a:rPr lang="fr-FR" dirty="0" smtClean="0">
                <a:solidFill>
                  <a:schemeClr val="accent6"/>
                </a:solidFill>
              </a:rPr>
              <a:t>Honneurs, </a:t>
            </a:r>
            <a:r>
              <a:rPr lang="fr-FR" dirty="0">
                <a:solidFill>
                  <a:schemeClr val="accent6"/>
                </a:solidFill>
              </a:rPr>
              <a:t>g</a:t>
            </a:r>
            <a:r>
              <a:rPr lang="fr-FR" dirty="0" smtClean="0">
                <a:solidFill>
                  <a:schemeClr val="accent6"/>
                </a:solidFill>
              </a:rPr>
              <a:t>rades et </a:t>
            </a:r>
            <a:r>
              <a:rPr lang="fr-FR" dirty="0">
                <a:solidFill>
                  <a:schemeClr val="accent6"/>
                </a:solidFill>
              </a:rPr>
              <a:t>d</a:t>
            </a:r>
            <a:r>
              <a:rPr lang="fr-FR" dirty="0" smtClean="0">
                <a:solidFill>
                  <a:schemeClr val="accent6"/>
                </a:solidFill>
              </a:rPr>
              <a:t>écorations</a:t>
            </a:r>
            <a:endParaRPr lang="fr-FR" dirty="0">
              <a:solidFill>
                <a:schemeClr val="accent6"/>
              </a:solidFill>
            </a:endParaRPr>
          </a:p>
        </p:txBody>
      </p:sp>
      <p:pic>
        <p:nvPicPr>
          <p:cNvPr id="23554" name="Picture 2" descr="C:\Users\costapi\Desktop\Image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915" y="521239"/>
            <a:ext cx="3808969" cy="14287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3555" name="Picture 3" descr="C:\Users\costapi\Desktop\Image2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5" y="4587082"/>
            <a:ext cx="1892300" cy="5254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3556" name="Picture 4" descr="C:\Users\costapi\Desktop\Image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5" y="4587082"/>
            <a:ext cx="1892300" cy="5254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3557" name="Picture 5" descr="C:\Users\costapi\Desktop\Image2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6025" y="4587082"/>
            <a:ext cx="1892300" cy="5254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3558" name="Picture 6" descr="C:\Users\costapi\Desktop\Image2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0100" y="4587082"/>
            <a:ext cx="1892300" cy="5254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3559" name="Picture 7" descr="C:\Users\costapi\Desktop\Image29.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12275" y="4598194"/>
            <a:ext cx="1892300" cy="5143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573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décorations</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581024" y="1462686"/>
            <a:ext cx="10800000" cy="4370775"/>
          </a:xfrm>
        </p:spPr>
        <p:txBody>
          <a:bodyPr/>
          <a:lstStyle/>
          <a:p>
            <a:r>
              <a:rPr lang="fr-FR" sz="2400" b="1" u="sng" dirty="0">
                <a:latin typeface="Cambria" panose="02040503050406030204" pitchFamily="18" charset="0"/>
                <a:ea typeface="Cambria" panose="02040503050406030204" pitchFamily="18" charset="0"/>
              </a:rPr>
              <a:t>Ordre de la </a:t>
            </a:r>
            <a:r>
              <a:rPr lang="fr-FR" sz="2400" b="1" u="sng" dirty="0" smtClean="0">
                <a:latin typeface="Cambria" panose="02040503050406030204" pitchFamily="18" charset="0"/>
                <a:ea typeface="Cambria" panose="02040503050406030204" pitchFamily="18" charset="0"/>
              </a:rPr>
              <a:t>Libération</a:t>
            </a:r>
            <a:r>
              <a:rPr lang="fr-FR" sz="2400" b="1" dirty="0" smtClean="0">
                <a:latin typeface="Cambria" panose="02040503050406030204" pitchFamily="18" charset="0"/>
                <a:ea typeface="Cambria" panose="02040503050406030204" pitchFamily="18" charset="0"/>
              </a:rPr>
              <a:t> </a:t>
            </a:r>
            <a:r>
              <a:rPr lang="fr-FR" sz="2400" dirty="0" smtClean="0">
                <a:latin typeface="Cambria" panose="02040503050406030204" pitchFamily="18" charset="0"/>
                <a:ea typeface="Cambria" panose="02040503050406030204" pitchFamily="18" charset="0"/>
              </a:rPr>
              <a:t>:</a:t>
            </a:r>
            <a:endParaRPr lang="fr-FR" sz="2400" dirty="0">
              <a:latin typeface="Cambria" panose="02040503050406030204" pitchFamily="18" charset="0"/>
              <a:ea typeface="Cambria" panose="02040503050406030204" pitchFamily="18" charset="0"/>
            </a:endParaRPr>
          </a:p>
          <a:p>
            <a:endParaRPr lang="fr-FR" sz="800" dirty="0">
              <a:latin typeface="Cambria" panose="02040503050406030204" pitchFamily="18" charset="0"/>
              <a:ea typeface="Cambria" panose="02040503050406030204" pitchFamily="18" charset="0"/>
            </a:endParaRPr>
          </a:p>
          <a:p>
            <a:r>
              <a:rPr lang="fr-FR" sz="1600" dirty="0">
                <a:latin typeface="Cambria" panose="02040503050406030204" pitchFamily="18" charset="0"/>
                <a:ea typeface="Cambria" panose="02040503050406030204" pitchFamily="18" charset="0"/>
              </a:rPr>
              <a:t>Le général de Gaulle a créé cet ordre prestigieux par l’ordonnance n° 7 signée à Brazzaville, capitale de l’Afrique Équatoriale Française Libre, le 16 novembre 1940. Il est le deuxième Ordre National </a:t>
            </a:r>
            <a:r>
              <a:rPr lang="fr-FR" sz="1600" dirty="0" smtClean="0">
                <a:latin typeface="Cambria" panose="02040503050406030204" pitchFamily="18" charset="0"/>
                <a:ea typeface="Cambria" panose="02040503050406030204" pitchFamily="18" charset="0"/>
              </a:rPr>
              <a:t>Français, </a:t>
            </a:r>
            <a:r>
              <a:rPr lang="fr-FR" sz="1600" dirty="0">
                <a:latin typeface="Cambria" panose="02040503050406030204" pitchFamily="18" charset="0"/>
                <a:ea typeface="Cambria" panose="02040503050406030204" pitchFamily="18" charset="0"/>
              </a:rPr>
              <a:t>après la Légion d’Honneur.</a:t>
            </a:r>
          </a:p>
          <a:p>
            <a:endParaRPr lang="fr-FR" sz="800" dirty="0">
              <a:latin typeface="Cambria" panose="02040503050406030204" pitchFamily="18" charset="0"/>
              <a:ea typeface="Cambria" panose="02040503050406030204" pitchFamily="18" charset="0"/>
            </a:endParaRPr>
          </a:p>
          <a:p>
            <a:r>
              <a:rPr lang="fr-FR" sz="1600" dirty="0">
                <a:latin typeface="Cambria" panose="02040503050406030204" pitchFamily="18" charset="0"/>
                <a:ea typeface="Cambria" panose="02040503050406030204" pitchFamily="18" charset="0"/>
              </a:rPr>
              <a:t> Il était destiné « à récompenser les personnes ou les collectivités militaires et civiles qui se seront signalées dans l’œuvre de libération de la France et de son Empire ».</a:t>
            </a:r>
          </a:p>
          <a:p>
            <a:endParaRPr lang="fr-FR" sz="800" dirty="0">
              <a:latin typeface="Cambria" panose="02040503050406030204" pitchFamily="18" charset="0"/>
              <a:ea typeface="Cambria" panose="02040503050406030204" pitchFamily="18" charset="0"/>
            </a:endParaRPr>
          </a:p>
          <a:p>
            <a:r>
              <a:rPr lang="fr-FR" sz="1600" dirty="0">
                <a:latin typeface="Cambria" panose="02040503050406030204" pitchFamily="18" charset="0"/>
                <a:ea typeface="Cambria" panose="02040503050406030204" pitchFamily="18" charset="0"/>
              </a:rPr>
              <a:t>L’Ordre ne comporte qu’un seul grade. Ses titulaires ont droit au titre de « Compagnon de la Libération </a:t>
            </a:r>
            <a:r>
              <a:rPr lang="fr-FR" sz="1600" dirty="0" smtClean="0">
                <a:latin typeface="Cambria" panose="02040503050406030204" pitchFamily="18" charset="0"/>
                <a:ea typeface="Cambria" panose="02040503050406030204" pitchFamily="18" charset="0"/>
              </a:rPr>
              <a:t>». </a:t>
            </a:r>
            <a:r>
              <a:rPr lang="fr-FR" sz="1600" dirty="0">
                <a:latin typeface="Cambria" panose="02040503050406030204" pitchFamily="18" charset="0"/>
                <a:ea typeface="Cambria" panose="02040503050406030204" pitchFamily="18" charset="0"/>
              </a:rPr>
              <a:t>Le général de Gaulle en a été le seul Grand </a:t>
            </a:r>
            <a:r>
              <a:rPr lang="fr-FR" sz="1600" dirty="0" smtClean="0">
                <a:latin typeface="Cambria" panose="02040503050406030204" pitchFamily="18" charset="0"/>
                <a:ea typeface="Cambria" panose="02040503050406030204" pitchFamily="18" charset="0"/>
              </a:rPr>
              <a:t>Maître, </a:t>
            </a:r>
            <a:r>
              <a:rPr lang="fr-FR" sz="1600" dirty="0">
                <a:latin typeface="Cambria" panose="02040503050406030204" pitchFamily="18" charset="0"/>
                <a:ea typeface="Cambria" panose="02040503050406030204" pitchFamily="18" charset="0"/>
              </a:rPr>
              <a:t>mais </a:t>
            </a:r>
            <a:r>
              <a:rPr lang="fr-FR" sz="1600" dirty="0" smtClean="0">
                <a:latin typeface="Cambria" panose="02040503050406030204" pitchFamily="18" charset="0"/>
                <a:ea typeface="Cambria" panose="02040503050406030204" pitchFamily="18" charset="0"/>
              </a:rPr>
              <a:t>7 </a:t>
            </a:r>
            <a:r>
              <a:rPr lang="fr-FR" sz="1600" dirty="0">
                <a:latin typeface="Cambria" panose="02040503050406030204" pitchFamily="18" charset="0"/>
                <a:ea typeface="Cambria" panose="02040503050406030204" pitchFamily="18" charset="0"/>
              </a:rPr>
              <a:t>chanceliers ont présidé successivement aux destinées de l’Ordre : l’amiral Georges Thierry d’Argenlieu, Le général François Ingold, Claude </a:t>
            </a:r>
            <a:r>
              <a:rPr lang="fr-FR" sz="1600" dirty="0" err="1">
                <a:latin typeface="Cambria" panose="02040503050406030204" pitchFamily="18" charset="0"/>
                <a:ea typeface="Cambria" panose="02040503050406030204" pitchFamily="18" charset="0"/>
              </a:rPr>
              <a:t>Hettier</a:t>
            </a:r>
            <a:r>
              <a:rPr lang="fr-FR" sz="1600" dirty="0">
                <a:latin typeface="Cambria" panose="02040503050406030204" pitchFamily="18" charset="0"/>
                <a:ea typeface="Cambria" panose="02040503050406030204" pitchFamily="18" charset="0"/>
              </a:rPr>
              <a:t> de </a:t>
            </a:r>
            <a:r>
              <a:rPr lang="fr-FR" sz="1600" dirty="0" err="1">
                <a:latin typeface="Cambria" panose="02040503050406030204" pitchFamily="18" charset="0"/>
                <a:ea typeface="Cambria" panose="02040503050406030204" pitchFamily="18" charset="0"/>
              </a:rPr>
              <a:t>Boislambert</a:t>
            </a:r>
            <a:r>
              <a:rPr lang="fr-FR" sz="1600" dirty="0">
                <a:latin typeface="Cambria" panose="02040503050406030204" pitchFamily="18" charset="0"/>
                <a:ea typeface="Cambria" panose="02040503050406030204" pitchFamily="18" charset="0"/>
              </a:rPr>
              <a:t>, Le général d’armée Jean Simon, Le général d’armée Alain de </a:t>
            </a:r>
            <a:r>
              <a:rPr lang="fr-FR" sz="1600" dirty="0" err="1">
                <a:latin typeface="Cambria" panose="02040503050406030204" pitchFamily="18" charset="0"/>
                <a:ea typeface="Cambria" panose="02040503050406030204" pitchFamily="18" charset="0"/>
              </a:rPr>
              <a:t>Boissieu</a:t>
            </a:r>
            <a:r>
              <a:rPr lang="fr-FR" sz="1600" dirty="0">
                <a:latin typeface="Cambria" panose="02040503050406030204" pitchFamily="18" charset="0"/>
                <a:ea typeface="Cambria" panose="02040503050406030204" pitchFamily="18" charset="0"/>
              </a:rPr>
              <a:t>, Pierre Messmer et le professeur François Jacob (prix Nobel de médecine en 1965), est l’actuel chancelier depuis </a:t>
            </a:r>
            <a:r>
              <a:rPr lang="fr-FR" sz="1600" dirty="0" smtClean="0">
                <a:latin typeface="Cambria" panose="02040503050406030204" pitchFamily="18" charset="0"/>
                <a:ea typeface="Cambria" panose="02040503050406030204" pitchFamily="18" charset="0"/>
              </a:rPr>
              <a:t>2007.</a:t>
            </a:r>
            <a:endParaRPr lang="fr-FR" sz="1600" dirty="0">
              <a:latin typeface="Cambria" panose="02040503050406030204" pitchFamily="18" charset="0"/>
              <a:ea typeface="Cambria" panose="02040503050406030204" pitchFamily="18" charset="0"/>
            </a:endParaRPr>
          </a:p>
          <a:p>
            <a:endParaRPr lang="fr-FR" dirty="0" smtClean="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590324" y="485775"/>
            <a:ext cx="10800000" cy="522766"/>
          </a:xfrm>
        </p:spPr>
        <p:txBody>
          <a:bodyPr/>
          <a:lstStyle/>
          <a:p>
            <a:r>
              <a:rPr lang="fr-FR" dirty="0" smtClean="0">
                <a:solidFill>
                  <a:schemeClr val="accent6"/>
                </a:solidFill>
              </a:rPr>
              <a:t>Honneurs, </a:t>
            </a:r>
            <a:r>
              <a:rPr lang="fr-FR" dirty="0">
                <a:solidFill>
                  <a:schemeClr val="accent6"/>
                </a:solidFill>
              </a:rPr>
              <a:t>g</a:t>
            </a:r>
            <a:r>
              <a:rPr lang="fr-FR" dirty="0" smtClean="0">
                <a:solidFill>
                  <a:schemeClr val="accent6"/>
                </a:solidFill>
              </a:rPr>
              <a:t>rades et </a:t>
            </a:r>
            <a:r>
              <a:rPr lang="fr-FR" dirty="0">
                <a:solidFill>
                  <a:schemeClr val="accent6"/>
                </a:solidFill>
              </a:rPr>
              <a:t>d</a:t>
            </a:r>
            <a:r>
              <a:rPr lang="fr-FR" dirty="0" smtClean="0">
                <a:solidFill>
                  <a:schemeClr val="accent6"/>
                </a:solidFill>
              </a:rPr>
              <a:t>écorations</a:t>
            </a:r>
            <a:endParaRPr lang="fr-FR" dirty="0">
              <a:solidFill>
                <a:schemeClr val="accent6"/>
              </a:solidFill>
            </a:endParaRPr>
          </a:p>
        </p:txBody>
      </p:sp>
      <p:pic>
        <p:nvPicPr>
          <p:cNvPr id="24578" name="Picture 2" descr="C:\Users\costapi\Desktop\Image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4582" y="179922"/>
            <a:ext cx="3250376" cy="165723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4579" name="Picture 3" descr="C:\Users\costapi\Desktop\Image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796" y="5167624"/>
            <a:ext cx="2014456" cy="8069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9608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décorations</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581024" y="1462686"/>
            <a:ext cx="10800000" cy="4370775"/>
          </a:xfrm>
        </p:spPr>
        <p:txBody>
          <a:bodyPr/>
          <a:lstStyle/>
          <a:p>
            <a:endParaRPr lang="fr-FR" sz="2000" u="sng" dirty="0" smtClean="0">
              <a:latin typeface="Cambria" panose="02040503050406030204" pitchFamily="18" charset="0"/>
              <a:ea typeface="Cambria" panose="02040503050406030204" pitchFamily="18" charset="0"/>
            </a:endParaRPr>
          </a:p>
          <a:p>
            <a:r>
              <a:rPr lang="fr-FR" sz="2400" b="1" u="sng" dirty="0" smtClean="0">
                <a:latin typeface="Cambria" panose="02040503050406030204" pitchFamily="18" charset="0"/>
                <a:ea typeface="Cambria" panose="02040503050406030204" pitchFamily="18" charset="0"/>
              </a:rPr>
              <a:t>Médaille militaire</a:t>
            </a:r>
            <a:r>
              <a:rPr lang="fr-FR" sz="2400" b="1" dirty="0" smtClean="0">
                <a:latin typeface="Cambria" panose="02040503050406030204" pitchFamily="18" charset="0"/>
                <a:ea typeface="Cambria" panose="02040503050406030204" pitchFamily="18" charset="0"/>
              </a:rPr>
              <a:t> </a:t>
            </a:r>
            <a:r>
              <a:rPr lang="fr-FR" sz="2000" dirty="0" smtClean="0">
                <a:latin typeface="Cambria" panose="02040503050406030204" pitchFamily="18" charset="0"/>
                <a:ea typeface="Cambria" panose="02040503050406030204" pitchFamily="18" charset="0"/>
              </a:rPr>
              <a:t>:</a:t>
            </a:r>
            <a:endParaRPr lang="fr-FR" sz="2000" dirty="0">
              <a:latin typeface="Cambria" panose="02040503050406030204" pitchFamily="18" charset="0"/>
              <a:ea typeface="Cambria" panose="02040503050406030204" pitchFamily="18" charset="0"/>
            </a:endParaRPr>
          </a:p>
          <a:p>
            <a:endParaRPr lang="fr-FR" dirty="0">
              <a:latin typeface="Cambria" panose="02040503050406030204" pitchFamily="18" charset="0"/>
              <a:ea typeface="Cambria" panose="02040503050406030204" pitchFamily="18" charset="0"/>
            </a:endParaRPr>
          </a:p>
          <a:p>
            <a:r>
              <a:rPr lang="fr-FR" sz="1800" dirty="0">
                <a:latin typeface="Cambria" panose="02040503050406030204" pitchFamily="18" charset="0"/>
                <a:ea typeface="Cambria" panose="02040503050406030204" pitchFamily="18" charset="0"/>
              </a:rPr>
              <a:t>La médaille militaire est une décoration militaire française, instituée le 22 janvier </a:t>
            </a:r>
            <a:r>
              <a:rPr lang="fr-FR" sz="1800" dirty="0" smtClean="0">
                <a:latin typeface="Cambria" panose="02040503050406030204" pitchFamily="18" charset="0"/>
                <a:ea typeface="Cambria" panose="02040503050406030204" pitchFamily="18" charset="0"/>
              </a:rPr>
              <a:t>1852, </a:t>
            </a:r>
            <a:r>
              <a:rPr lang="fr-FR" sz="1800" dirty="0">
                <a:latin typeface="Cambria" panose="02040503050406030204" pitchFamily="18" charset="0"/>
                <a:ea typeface="Cambria" panose="02040503050406030204" pitchFamily="18" charset="0"/>
              </a:rPr>
              <a:t>par Louis-Napoléon Bonaparte destinée aux militaires du rang, aux sous-officiers, et à titre exceptionnel, aux officiers généraux. </a:t>
            </a:r>
          </a:p>
          <a:p>
            <a:endParaRPr lang="fr-FR" sz="1800" dirty="0">
              <a:latin typeface="Cambria" panose="02040503050406030204" pitchFamily="18" charset="0"/>
              <a:ea typeface="Cambria" panose="02040503050406030204" pitchFamily="18" charset="0"/>
            </a:endParaRPr>
          </a:p>
          <a:p>
            <a:r>
              <a:rPr lang="fr-FR" sz="1800" dirty="0">
                <a:latin typeface="Cambria" panose="02040503050406030204" pitchFamily="18" charset="0"/>
                <a:ea typeface="Cambria" panose="02040503050406030204" pitchFamily="18" charset="0"/>
              </a:rPr>
              <a:t>Elle est parfois appelée Légion d’honneur du sous-officier, Médaille des braves ou bijou de la </a:t>
            </a:r>
            <a:r>
              <a:rPr lang="fr-FR" sz="1800" dirty="0" smtClean="0">
                <a:latin typeface="Cambria" panose="02040503050406030204" pitchFamily="18" charset="0"/>
                <a:ea typeface="Cambria" panose="02040503050406030204" pitchFamily="18" charset="0"/>
              </a:rPr>
              <a:t>Nation</a:t>
            </a:r>
            <a:r>
              <a:rPr lang="fr-FR" sz="1800" dirty="0">
                <a:latin typeface="Cambria" panose="02040503050406030204" pitchFamily="18" charset="0"/>
                <a:ea typeface="Cambria" panose="02040503050406030204" pitchFamily="18" charset="0"/>
              </a:rPr>
              <a:t>. </a:t>
            </a:r>
          </a:p>
          <a:p>
            <a:endParaRPr lang="fr-FR" sz="1800" dirty="0">
              <a:latin typeface="Cambria" panose="02040503050406030204" pitchFamily="18" charset="0"/>
              <a:ea typeface="Cambria" panose="02040503050406030204" pitchFamily="18" charset="0"/>
            </a:endParaRPr>
          </a:p>
          <a:p>
            <a:r>
              <a:rPr lang="fr-FR" sz="1800" dirty="0">
                <a:latin typeface="Cambria" panose="02040503050406030204" pitchFamily="18" charset="0"/>
                <a:ea typeface="Cambria" panose="02040503050406030204" pitchFamily="18" charset="0"/>
              </a:rPr>
              <a:t>Elle est décernée par le </a:t>
            </a:r>
            <a:r>
              <a:rPr lang="fr-FR" sz="1800" dirty="0" smtClean="0">
                <a:latin typeface="Cambria" panose="02040503050406030204" pitchFamily="18" charset="0"/>
                <a:ea typeface="Cambria" panose="02040503050406030204" pitchFamily="18" charset="0"/>
              </a:rPr>
              <a:t>Président </a:t>
            </a:r>
            <a:r>
              <a:rPr lang="fr-FR" sz="1800" dirty="0">
                <a:latin typeface="Cambria" panose="02040503050406030204" pitchFamily="18" charset="0"/>
                <a:ea typeface="Cambria" panose="02040503050406030204" pitchFamily="18" charset="0"/>
              </a:rPr>
              <a:t>de la </a:t>
            </a:r>
            <a:r>
              <a:rPr lang="fr-FR" sz="1800" dirty="0" smtClean="0">
                <a:latin typeface="Cambria" panose="02040503050406030204" pitchFamily="18" charset="0"/>
                <a:ea typeface="Cambria" panose="02040503050406030204" pitchFamily="18" charset="0"/>
              </a:rPr>
              <a:t>République, </a:t>
            </a:r>
            <a:r>
              <a:rPr lang="fr-FR" sz="1800" dirty="0">
                <a:latin typeface="Cambria" panose="02040503050406030204" pitchFamily="18" charset="0"/>
                <a:ea typeface="Cambria" panose="02040503050406030204" pitchFamily="18" charset="0"/>
              </a:rPr>
              <a:t>sur proposition du ministre des Armées. </a:t>
            </a:r>
          </a:p>
          <a:p>
            <a:endParaRPr lang="fr-FR" dirty="0" smtClean="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590324" y="485775"/>
            <a:ext cx="10800000" cy="522766"/>
          </a:xfrm>
        </p:spPr>
        <p:txBody>
          <a:bodyPr/>
          <a:lstStyle/>
          <a:p>
            <a:r>
              <a:rPr lang="fr-FR" dirty="0" smtClean="0">
                <a:solidFill>
                  <a:schemeClr val="accent6"/>
                </a:solidFill>
              </a:rPr>
              <a:t>Honneurs, </a:t>
            </a:r>
            <a:r>
              <a:rPr lang="fr-FR" dirty="0">
                <a:solidFill>
                  <a:schemeClr val="accent6"/>
                </a:solidFill>
              </a:rPr>
              <a:t>g</a:t>
            </a:r>
            <a:r>
              <a:rPr lang="fr-FR" dirty="0" smtClean="0">
                <a:solidFill>
                  <a:schemeClr val="accent6"/>
                </a:solidFill>
              </a:rPr>
              <a:t>rades et </a:t>
            </a:r>
            <a:r>
              <a:rPr lang="fr-FR" dirty="0">
                <a:solidFill>
                  <a:schemeClr val="accent6"/>
                </a:solidFill>
              </a:rPr>
              <a:t>d</a:t>
            </a:r>
            <a:r>
              <a:rPr lang="fr-FR" dirty="0" smtClean="0">
                <a:solidFill>
                  <a:schemeClr val="accent6"/>
                </a:solidFill>
              </a:rPr>
              <a:t>écorations</a:t>
            </a:r>
            <a:endParaRPr lang="fr-FR" dirty="0">
              <a:solidFill>
                <a:schemeClr val="accent6"/>
              </a:solidFill>
            </a:endParaRPr>
          </a:p>
        </p:txBody>
      </p:sp>
      <p:pic>
        <p:nvPicPr>
          <p:cNvPr id="25602" name="Picture 2" descr="C:\Users\costapi\Desktop\Image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107" y="370203"/>
            <a:ext cx="2724768" cy="169629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257" y="5218906"/>
            <a:ext cx="2493818" cy="8394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333016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354BCF"/>
                </a:solidFill>
              </a:rPr>
              <a:t>Les </a:t>
            </a:r>
            <a:r>
              <a:rPr lang="fr-FR" dirty="0">
                <a:solidFill>
                  <a:srgbClr val="354BCF"/>
                </a:solidFill>
              </a:rPr>
              <a:t>d</a:t>
            </a:r>
            <a:r>
              <a:rPr lang="fr-FR" dirty="0" smtClean="0">
                <a:solidFill>
                  <a:srgbClr val="354BCF"/>
                </a:solidFill>
              </a:rPr>
              <a:t>écorations</a:t>
            </a:r>
            <a:endParaRPr lang="fr-FR" dirty="0">
              <a:solidFill>
                <a:srgbClr val="354BCF"/>
              </a:solidFill>
            </a:endParaRPr>
          </a:p>
        </p:txBody>
      </p:sp>
      <p:sp>
        <p:nvSpPr>
          <p:cNvPr id="3" name="Espace réservé du pied de page 2">
            <a:extLst>
              <a:ext uri="{FF2B5EF4-FFF2-40B4-BE49-F238E27FC236}">
                <a16:creationId xmlns:a16="http://schemas.microsoft.com/office/drawing/2014/main" id="{3BE5F20F-7C0F-472F-8E4F-BBF9FBD5AB1A}"/>
              </a:ext>
            </a:extLst>
          </p:cNvPr>
          <p:cNvSpPr>
            <a:spLocks noGrp="1"/>
          </p:cNvSpPr>
          <p:nvPr>
            <p:ph type="ftr" sz="quarter" idx="11"/>
          </p:nvPr>
        </p:nvSpPr>
        <p:spPr/>
        <p:txBody>
          <a:bodyPr/>
          <a:lstStyle/>
          <a:p>
            <a:pPr marL="0" marR="0" lvl="0" indent="0" algn="r" defTabSz="914400" rtl="0" eaLnBrk="1" fontAlgn="auto" latinLnBrk="0" hangingPunct="1">
              <a:lnSpc>
                <a:spcPct val="115000"/>
              </a:lnSpc>
              <a:spcBef>
                <a:spcPts val="0"/>
              </a:spcBef>
              <a:spcAft>
                <a:spcPts val="0"/>
              </a:spcAft>
              <a:buClrTx/>
              <a:buSzTx/>
              <a:buFontTx/>
              <a:buNone/>
              <a:tabLst/>
              <a:defRPr/>
            </a:pPr>
            <a:r>
              <a:rPr kumimoji="0" lang="fr-FR" sz="1000" b="0" i="0" u="none" strike="noStrike" kern="1200" cap="none" spc="0" normalizeH="0" baseline="0" noProof="0" smtClean="0">
                <a:ln>
                  <a:noFill/>
                </a:ln>
                <a:solidFill>
                  <a:srgbClr val="071F32"/>
                </a:solidFill>
                <a:effectLst/>
                <a:uLnTx/>
                <a:uFillTx/>
                <a:latin typeface="Montserrat"/>
                <a:ea typeface="+mn-ea"/>
                <a:cs typeface="+mn-cs"/>
              </a:rPr>
              <a:t>Ecole des Métiers de la Sécurité et de la Prévention- Septembre 2022</a:t>
            </a:r>
            <a:endParaRPr kumimoji="0" lang="fr-FR" sz="1000" b="0" i="0" u="none" strike="noStrike" kern="1200" cap="none" spc="0" normalizeH="0" baseline="0" noProof="0" dirty="0">
              <a:ln>
                <a:noFill/>
              </a:ln>
              <a:solidFill>
                <a:srgbClr val="071F32"/>
              </a:solidFill>
              <a:effectLst/>
              <a:uLnTx/>
              <a:uFillTx/>
              <a:latin typeface="Montserrat"/>
              <a:ea typeface="+mn-ea"/>
              <a:cs typeface="+mn-cs"/>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236393" y="1491423"/>
            <a:ext cx="11674763" cy="4566954"/>
          </a:xfrm>
        </p:spPr>
        <p:txBody>
          <a:bodyPr/>
          <a:lstStyle/>
          <a:p>
            <a:r>
              <a:rPr lang="fr-FR" sz="2400" b="1" u="sng" dirty="0">
                <a:latin typeface="Cambria" panose="02040503050406030204" pitchFamily="18" charset="0"/>
                <a:ea typeface="Cambria" panose="02040503050406030204" pitchFamily="18" charset="0"/>
              </a:rPr>
              <a:t>Ordre national du </a:t>
            </a:r>
            <a:r>
              <a:rPr lang="fr-FR" sz="2400" b="1" u="sng" dirty="0" smtClean="0">
                <a:latin typeface="Cambria" panose="02040503050406030204" pitchFamily="18" charset="0"/>
                <a:ea typeface="Cambria" panose="02040503050406030204" pitchFamily="18" charset="0"/>
              </a:rPr>
              <a:t>Mérite</a:t>
            </a:r>
            <a:r>
              <a:rPr lang="fr-FR" sz="2400" b="1" dirty="0" smtClean="0">
                <a:latin typeface="Cambria" panose="02040503050406030204" pitchFamily="18" charset="0"/>
                <a:ea typeface="Cambria" panose="02040503050406030204" pitchFamily="18" charset="0"/>
              </a:rPr>
              <a:t> :</a:t>
            </a:r>
            <a:endParaRPr lang="fr-FR" sz="1500" dirty="0">
              <a:latin typeface="Cambria" panose="02040503050406030204" pitchFamily="18" charset="0"/>
              <a:ea typeface="Cambria" panose="02040503050406030204" pitchFamily="18" charset="0"/>
            </a:endParaRPr>
          </a:p>
          <a:p>
            <a:r>
              <a:rPr lang="fr-FR" sz="1700" dirty="0">
                <a:latin typeface="Cambria" panose="02040503050406030204" pitchFamily="18" charset="0"/>
                <a:ea typeface="Cambria" panose="02040503050406030204" pitchFamily="18" charset="0"/>
              </a:rPr>
              <a:t>L'ordre national du Mérite est un ordre honorifique français institué le 3 décembre 1963 par le général de </a:t>
            </a:r>
            <a:r>
              <a:rPr lang="fr-FR" sz="1700" dirty="0" smtClean="0">
                <a:latin typeface="Cambria" panose="02040503050406030204" pitchFamily="18" charset="0"/>
                <a:ea typeface="Cambria" panose="02040503050406030204" pitchFamily="18" charset="0"/>
              </a:rPr>
              <a:t>Gaulle. </a:t>
            </a:r>
            <a:r>
              <a:rPr lang="fr-FR" sz="1700" dirty="0">
                <a:latin typeface="Cambria" panose="02040503050406030204" pitchFamily="18" charset="0"/>
                <a:ea typeface="Cambria" panose="02040503050406030204" pitchFamily="18" charset="0"/>
              </a:rPr>
              <a:t>Il récompense les mérites distingués, militaires ou civils, rendus à la nation française. Il remplace d'anciens ordres ministériels et coloniaux. </a:t>
            </a:r>
          </a:p>
          <a:p>
            <a:endParaRPr lang="fr-FR" sz="600" dirty="0">
              <a:latin typeface="Cambria" panose="02040503050406030204" pitchFamily="18" charset="0"/>
              <a:ea typeface="Cambria" panose="02040503050406030204" pitchFamily="18" charset="0"/>
            </a:endParaRPr>
          </a:p>
          <a:p>
            <a:r>
              <a:rPr lang="fr-FR" sz="1700" dirty="0">
                <a:latin typeface="Cambria" panose="02040503050406030204" pitchFamily="18" charset="0"/>
                <a:ea typeface="Cambria" panose="02040503050406030204" pitchFamily="18" charset="0"/>
              </a:rPr>
              <a:t>Il s'agit de la </a:t>
            </a:r>
            <a:r>
              <a:rPr lang="fr-FR" sz="1700" b="1" dirty="0" smtClean="0">
                <a:latin typeface="Cambria" panose="02040503050406030204" pitchFamily="18" charset="0"/>
                <a:ea typeface="Cambria" panose="02040503050406030204" pitchFamily="18" charset="0"/>
              </a:rPr>
              <a:t>4ème </a:t>
            </a:r>
            <a:r>
              <a:rPr lang="fr-FR" sz="1700" b="1" dirty="0">
                <a:latin typeface="Cambria" panose="02040503050406030204" pitchFamily="18" charset="0"/>
                <a:ea typeface="Cambria" panose="02040503050406030204" pitchFamily="18" charset="0"/>
              </a:rPr>
              <a:t>décoration dans l'ordre de préséance </a:t>
            </a:r>
            <a:r>
              <a:rPr lang="fr-FR" sz="1700" dirty="0">
                <a:latin typeface="Cambria" panose="02040503050406030204" pitchFamily="18" charset="0"/>
                <a:ea typeface="Cambria" panose="02040503050406030204" pitchFamily="18" charset="0"/>
              </a:rPr>
              <a:t>après la Légion d'honneur, </a:t>
            </a:r>
            <a:r>
              <a:rPr lang="fr-FR" sz="1700" dirty="0" smtClean="0">
                <a:latin typeface="Cambria" panose="02040503050406030204" pitchFamily="18" charset="0"/>
                <a:ea typeface="Cambria" panose="02040503050406030204" pitchFamily="18" charset="0"/>
              </a:rPr>
              <a:t>l‘Ordre </a:t>
            </a:r>
            <a:r>
              <a:rPr lang="fr-FR" sz="1700" dirty="0">
                <a:latin typeface="Cambria" panose="02040503050406030204" pitchFamily="18" charset="0"/>
                <a:ea typeface="Cambria" panose="02040503050406030204" pitchFamily="18" charset="0"/>
              </a:rPr>
              <a:t>de la </a:t>
            </a:r>
            <a:r>
              <a:rPr lang="fr-FR" sz="1700" dirty="0" smtClean="0">
                <a:latin typeface="Cambria" panose="02040503050406030204" pitchFamily="18" charset="0"/>
                <a:ea typeface="Cambria" panose="02040503050406030204" pitchFamily="18" charset="0"/>
              </a:rPr>
              <a:t>Libération </a:t>
            </a:r>
            <a:r>
              <a:rPr lang="fr-FR" sz="1700" dirty="0">
                <a:latin typeface="Cambria" panose="02040503050406030204" pitchFamily="18" charset="0"/>
                <a:ea typeface="Cambria" panose="02040503050406030204" pitchFamily="18" charset="0"/>
              </a:rPr>
              <a:t>et la médaille </a:t>
            </a:r>
            <a:r>
              <a:rPr lang="fr-FR" sz="1700" dirty="0" smtClean="0">
                <a:latin typeface="Cambria" panose="02040503050406030204" pitchFamily="18" charset="0"/>
                <a:ea typeface="Cambria" panose="02040503050406030204" pitchFamily="18" charset="0"/>
              </a:rPr>
              <a:t>militaire, </a:t>
            </a:r>
            <a:r>
              <a:rPr lang="fr-FR" sz="1700" dirty="0">
                <a:latin typeface="Cambria" panose="02040503050406030204" pitchFamily="18" charset="0"/>
                <a:ea typeface="Cambria" panose="02040503050406030204" pitchFamily="18" charset="0"/>
              </a:rPr>
              <a:t>mais la </a:t>
            </a:r>
            <a:r>
              <a:rPr lang="fr-FR" sz="1700" dirty="0" smtClean="0">
                <a:latin typeface="Cambria" panose="02040503050406030204" pitchFamily="18" charset="0"/>
                <a:ea typeface="Cambria" panose="02040503050406030204" pitchFamily="18" charset="0"/>
              </a:rPr>
              <a:t>3ème </a:t>
            </a:r>
            <a:r>
              <a:rPr lang="fr-FR" sz="1700" dirty="0">
                <a:latin typeface="Cambria" panose="02040503050406030204" pitchFamily="18" charset="0"/>
                <a:ea typeface="Cambria" panose="02040503050406030204" pitchFamily="18" charset="0"/>
              </a:rPr>
              <a:t>pouvant être encore décernée, </a:t>
            </a:r>
            <a:r>
              <a:rPr lang="fr-FR" sz="1700" dirty="0" smtClean="0">
                <a:latin typeface="Cambria" panose="02040503050406030204" pitchFamily="18" charset="0"/>
                <a:ea typeface="Cambria" panose="02040503050406030204" pitchFamily="18" charset="0"/>
              </a:rPr>
              <a:t>l‘Ordre </a:t>
            </a:r>
            <a:r>
              <a:rPr lang="fr-FR" sz="1700" dirty="0">
                <a:latin typeface="Cambria" panose="02040503050406030204" pitchFamily="18" charset="0"/>
                <a:ea typeface="Cambria" panose="02040503050406030204" pitchFamily="18" charset="0"/>
              </a:rPr>
              <a:t>de la </a:t>
            </a:r>
            <a:r>
              <a:rPr lang="fr-FR" sz="1700" dirty="0" smtClean="0">
                <a:latin typeface="Cambria" panose="02040503050406030204" pitchFamily="18" charset="0"/>
                <a:ea typeface="Cambria" panose="02040503050406030204" pitchFamily="18" charset="0"/>
              </a:rPr>
              <a:t>Libération </a:t>
            </a:r>
            <a:r>
              <a:rPr lang="fr-FR" sz="1700" dirty="0">
                <a:latin typeface="Cambria" panose="02040503050406030204" pitchFamily="18" charset="0"/>
                <a:ea typeface="Cambria" panose="02040503050406030204" pitchFamily="18" charset="0"/>
              </a:rPr>
              <a:t>étant forclos. </a:t>
            </a:r>
          </a:p>
          <a:p>
            <a:endParaRPr lang="fr-FR" sz="600" dirty="0">
              <a:latin typeface="Cambria" panose="02040503050406030204" pitchFamily="18" charset="0"/>
              <a:ea typeface="Cambria" panose="02040503050406030204" pitchFamily="18" charset="0"/>
            </a:endParaRPr>
          </a:p>
          <a:p>
            <a:r>
              <a:rPr lang="fr-FR" sz="1700" dirty="0">
                <a:latin typeface="Cambria" panose="02040503050406030204" pitchFamily="18" charset="0"/>
                <a:ea typeface="Cambria" panose="02040503050406030204" pitchFamily="18" charset="0"/>
              </a:rPr>
              <a:t>Sa création permet de revaloriser l'ordre national de la Légion d'honneur créé par Napoléon Bonaparte le 20 mai 1802 pour récompenser les mérites éminents. </a:t>
            </a:r>
          </a:p>
          <a:p>
            <a:endParaRPr lang="fr-FR" sz="600" dirty="0">
              <a:latin typeface="Cambria" panose="02040503050406030204" pitchFamily="18" charset="0"/>
              <a:ea typeface="Cambria" panose="02040503050406030204" pitchFamily="18" charset="0"/>
            </a:endParaRPr>
          </a:p>
          <a:p>
            <a:r>
              <a:rPr lang="fr-FR" sz="1700" dirty="0">
                <a:latin typeface="Cambria" panose="02040503050406030204" pitchFamily="18" charset="0"/>
                <a:ea typeface="Cambria" panose="02040503050406030204" pitchFamily="18" charset="0"/>
              </a:rPr>
              <a:t>Il comprend également </a:t>
            </a:r>
            <a:r>
              <a:rPr lang="fr-FR" sz="1700" b="1" dirty="0">
                <a:latin typeface="Cambria" panose="02040503050406030204" pitchFamily="18" charset="0"/>
                <a:ea typeface="Cambria" panose="02040503050406030204" pitchFamily="18" charset="0"/>
              </a:rPr>
              <a:t>3</a:t>
            </a:r>
            <a:r>
              <a:rPr lang="fr-FR" sz="1700" b="1" dirty="0" smtClean="0">
                <a:latin typeface="Cambria" panose="02040503050406030204" pitchFamily="18" charset="0"/>
                <a:ea typeface="Cambria" panose="02040503050406030204" pitchFamily="18" charset="0"/>
              </a:rPr>
              <a:t> </a:t>
            </a:r>
            <a:r>
              <a:rPr lang="fr-FR" sz="1700" b="1" dirty="0">
                <a:latin typeface="Cambria" panose="02040503050406030204" pitchFamily="18" charset="0"/>
                <a:ea typeface="Cambria" panose="02040503050406030204" pitchFamily="18" charset="0"/>
              </a:rPr>
              <a:t>grades : </a:t>
            </a:r>
            <a:r>
              <a:rPr lang="fr-FR" sz="1700" b="1" dirty="0">
                <a:latin typeface="Cambria" panose="02040503050406030204" pitchFamily="18" charset="0"/>
                <a:ea typeface="Cambria" panose="02040503050406030204" pitchFamily="18" charset="0"/>
              </a:rPr>
              <a:t>C</a:t>
            </a:r>
            <a:r>
              <a:rPr lang="fr-FR" sz="1700" b="1" dirty="0" smtClean="0">
                <a:latin typeface="Cambria" panose="02040503050406030204" pitchFamily="18" charset="0"/>
                <a:ea typeface="Cambria" panose="02040503050406030204" pitchFamily="18" charset="0"/>
              </a:rPr>
              <a:t>hevalier</a:t>
            </a:r>
            <a:r>
              <a:rPr lang="fr-FR" sz="1700" b="1" dirty="0">
                <a:latin typeface="Cambria" panose="02040503050406030204" pitchFamily="18" charset="0"/>
                <a:ea typeface="Cambria" panose="02040503050406030204" pitchFamily="18" charset="0"/>
              </a:rPr>
              <a:t>, </a:t>
            </a:r>
            <a:r>
              <a:rPr lang="fr-FR" sz="1700" b="1" dirty="0">
                <a:latin typeface="Cambria" panose="02040503050406030204" pitchFamily="18" charset="0"/>
                <a:ea typeface="Cambria" panose="02040503050406030204" pitchFamily="18" charset="0"/>
              </a:rPr>
              <a:t>O</a:t>
            </a:r>
            <a:r>
              <a:rPr lang="fr-FR" sz="1700" b="1" dirty="0" smtClean="0">
                <a:latin typeface="Cambria" panose="02040503050406030204" pitchFamily="18" charset="0"/>
                <a:ea typeface="Cambria" panose="02040503050406030204" pitchFamily="18" charset="0"/>
              </a:rPr>
              <a:t>fficier </a:t>
            </a:r>
            <a:r>
              <a:rPr lang="fr-FR" sz="1700" b="1" dirty="0">
                <a:latin typeface="Cambria" panose="02040503050406030204" pitchFamily="18" charset="0"/>
                <a:ea typeface="Cambria" panose="02040503050406030204" pitchFamily="18" charset="0"/>
              </a:rPr>
              <a:t>et </a:t>
            </a:r>
            <a:r>
              <a:rPr lang="fr-FR" sz="1700" b="1" dirty="0">
                <a:latin typeface="Cambria" panose="02040503050406030204" pitchFamily="18" charset="0"/>
                <a:ea typeface="Cambria" panose="02040503050406030204" pitchFamily="18" charset="0"/>
              </a:rPr>
              <a:t>C</a:t>
            </a:r>
            <a:r>
              <a:rPr lang="fr-FR" sz="1700" b="1" dirty="0" smtClean="0">
                <a:latin typeface="Cambria" panose="02040503050406030204" pitchFamily="18" charset="0"/>
                <a:ea typeface="Cambria" panose="02040503050406030204" pitchFamily="18" charset="0"/>
              </a:rPr>
              <a:t>ommandeur</a:t>
            </a:r>
            <a:r>
              <a:rPr lang="fr-FR" sz="1700" dirty="0" smtClean="0">
                <a:latin typeface="Cambria" panose="02040503050406030204" pitchFamily="18" charset="0"/>
                <a:ea typeface="Cambria" panose="02040503050406030204" pitchFamily="18" charset="0"/>
              </a:rPr>
              <a:t>, </a:t>
            </a:r>
            <a:r>
              <a:rPr lang="fr-FR" sz="1700" dirty="0">
                <a:latin typeface="Cambria" panose="02040503050406030204" pitchFamily="18" charset="0"/>
                <a:ea typeface="Cambria" panose="02040503050406030204" pitchFamily="18" charset="0"/>
              </a:rPr>
              <a:t>ainsi que </a:t>
            </a:r>
            <a:r>
              <a:rPr lang="fr-FR" sz="1700" b="1" dirty="0" smtClean="0">
                <a:latin typeface="Cambria" panose="02040503050406030204" pitchFamily="18" charset="0"/>
                <a:ea typeface="Cambria" panose="02040503050406030204" pitchFamily="18" charset="0"/>
              </a:rPr>
              <a:t>2 dignités </a:t>
            </a:r>
            <a:r>
              <a:rPr lang="fr-FR" sz="1700" b="1" dirty="0">
                <a:latin typeface="Cambria" panose="02040503050406030204" pitchFamily="18" charset="0"/>
                <a:ea typeface="Cambria" panose="02040503050406030204" pitchFamily="18" charset="0"/>
              </a:rPr>
              <a:t>: </a:t>
            </a:r>
            <a:r>
              <a:rPr lang="fr-FR" sz="1700" b="1" dirty="0" smtClean="0">
                <a:latin typeface="Cambria" panose="02040503050406030204" pitchFamily="18" charset="0"/>
                <a:ea typeface="Cambria" panose="02040503050406030204" pitchFamily="18" charset="0"/>
              </a:rPr>
              <a:t>Grand-Officier </a:t>
            </a:r>
            <a:r>
              <a:rPr lang="fr-FR" sz="1700" b="1">
                <a:latin typeface="Cambria" panose="02040503050406030204" pitchFamily="18" charset="0"/>
                <a:ea typeface="Cambria" panose="02040503050406030204" pitchFamily="18" charset="0"/>
              </a:rPr>
              <a:t>et </a:t>
            </a:r>
            <a:r>
              <a:rPr lang="fr-FR" sz="1700" b="1" smtClean="0">
                <a:latin typeface="Cambria" panose="02040503050406030204" pitchFamily="18" charset="0"/>
                <a:ea typeface="Cambria" panose="02040503050406030204" pitchFamily="18" charset="0"/>
              </a:rPr>
              <a:t>Grand-Croix</a:t>
            </a:r>
            <a:r>
              <a:rPr lang="fr-FR" sz="1700" dirty="0" smtClean="0">
                <a:latin typeface="Cambria" panose="02040503050406030204" pitchFamily="18" charset="0"/>
                <a:ea typeface="Cambria" panose="02040503050406030204" pitchFamily="18" charset="0"/>
              </a:rPr>
              <a:t>. </a:t>
            </a:r>
            <a:endParaRPr lang="fr-FR" sz="1700" dirty="0">
              <a:latin typeface="Cambria" panose="02040503050406030204" pitchFamily="18" charset="0"/>
              <a:ea typeface="Cambria" panose="02040503050406030204" pitchFamily="18" charset="0"/>
            </a:endParaRPr>
          </a:p>
          <a:p>
            <a:endParaRPr lang="fr-FR" sz="600" dirty="0">
              <a:latin typeface="Cambria" panose="02040503050406030204" pitchFamily="18" charset="0"/>
              <a:ea typeface="Cambria" panose="02040503050406030204" pitchFamily="18" charset="0"/>
            </a:endParaRPr>
          </a:p>
          <a:p>
            <a:r>
              <a:rPr lang="fr-FR" sz="1700" dirty="0">
                <a:latin typeface="Cambria" panose="02040503050406030204" pitchFamily="18" charset="0"/>
                <a:ea typeface="Cambria" panose="02040503050406030204" pitchFamily="18" charset="0"/>
              </a:rPr>
              <a:t>La nomination dans l'ordre national du Mérite peut se faire par proposition </a:t>
            </a:r>
            <a:r>
              <a:rPr lang="fr-FR" sz="1700" dirty="0" smtClean="0">
                <a:latin typeface="Cambria" panose="02040503050406030204" pitchFamily="18" charset="0"/>
                <a:ea typeface="Cambria" panose="02040503050406030204" pitchFamily="18" charset="0"/>
              </a:rPr>
              <a:t>ministérielle, </a:t>
            </a:r>
            <a:r>
              <a:rPr lang="fr-FR" sz="1700" dirty="0">
                <a:latin typeface="Cambria" panose="02040503050406030204" pitchFamily="18" charset="0"/>
                <a:ea typeface="Cambria" panose="02040503050406030204" pitchFamily="18" charset="0"/>
              </a:rPr>
              <a:t>ainsi que par la procédure d'initiative citoyenne. </a:t>
            </a:r>
          </a:p>
          <a:p>
            <a:endParaRPr lang="fr-FR" sz="1600" dirty="0" smtClean="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a:xfrm>
            <a:off x="590324" y="485775"/>
            <a:ext cx="10800000" cy="522766"/>
          </a:xfrm>
        </p:spPr>
        <p:txBody>
          <a:bodyPr/>
          <a:lstStyle/>
          <a:p>
            <a:r>
              <a:rPr lang="fr-FR" dirty="0" smtClean="0">
                <a:solidFill>
                  <a:schemeClr val="accent6"/>
                </a:solidFill>
              </a:rPr>
              <a:t>Honneurs, </a:t>
            </a:r>
            <a:r>
              <a:rPr lang="fr-FR" dirty="0">
                <a:solidFill>
                  <a:schemeClr val="accent6"/>
                </a:solidFill>
              </a:rPr>
              <a:t>g</a:t>
            </a:r>
            <a:r>
              <a:rPr lang="fr-FR" dirty="0" smtClean="0">
                <a:solidFill>
                  <a:schemeClr val="accent6"/>
                </a:solidFill>
              </a:rPr>
              <a:t>rades et </a:t>
            </a:r>
            <a:r>
              <a:rPr lang="fr-FR" dirty="0">
                <a:solidFill>
                  <a:schemeClr val="accent6"/>
                </a:solidFill>
              </a:rPr>
              <a:t>d</a:t>
            </a:r>
            <a:r>
              <a:rPr lang="fr-FR" dirty="0" smtClean="0">
                <a:solidFill>
                  <a:schemeClr val="accent6"/>
                </a:solidFill>
              </a:rPr>
              <a:t>écorations</a:t>
            </a:r>
            <a:endParaRPr lang="fr-FR" dirty="0">
              <a:solidFill>
                <a:schemeClr val="accent6"/>
              </a:solidFill>
            </a:endParaRPr>
          </a:p>
        </p:txBody>
      </p:sp>
      <p:pic>
        <p:nvPicPr>
          <p:cNvPr id="26626" name="Picture 2" descr="C:\Users\costapi\Desktop\Image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9377" y="157561"/>
            <a:ext cx="1046200" cy="17020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6627" name="Picture 3" descr="C:\Users\costapi\Desktop\Image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8326" y="214435"/>
            <a:ext cx="902405" cy="16500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6628" name="Picture 4" descr="C:\Users\costapi\Desktop\Image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3775" y="311150"/>
            <a:ext cx="1265238" cy="355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6629" name="Picture 5" descr="C:\Users\costapi\Desktop\Image3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0324" y="884319"/>
            <a:ext cx="1265238" cy="355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6630" name="Picture 6" descr="C:\Users\costapi\Desktop\Image3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2270" y="1516665"/>
            <a:ext cx="1265238" cy="342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6631" name="Picture 7" descr="C:\Users\costapi\Desktop\Image3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3475" y="311150"/>
            <a:ext cx="1265238" cy="355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6632" name="Picture 8" descr="C:\Users\costapi\Desktop\Image3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2724" y="901287"/>
            <a:ext cx="1265238" cy="355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969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527A3F-5665-4DB1-831B-72D4F7E0E270}"/>
              </a:ext>
            </a:extLst>
          </p:cNvPr>
          <p:cNvSpPr>
            <a:spLocks noGrp="1"/>
          </p:cNvSpPr>
          <p:nvPr>
            <p:ph type="title"/>
          </p:nvPr>
        </p:nvSpPr>
        <p:spPr>
          <a:xfrm>
            <a:off x="605056" y="2164675"/>
            <a:ext cx="10912419" cy="1800000"/>
          </a:xfrm>
        </p:spPr>
        <p:txBody>
          <a:bodyPr/>
          <a:lstStyle/>
          <a:p>
            <a:pPr algn="ctr"/>
            <a:r>
              <a:rPr lang="fr-FR" dirty="0" smtClean="0"/>
              <a:t>Merci de vote attention</a:t>
            </a:r>
            <a:endParaRPr lang="fr-FR"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515" y="3964675"/>
            <a:ext cx="1333500" cy="13335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6392343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25DCCC"/>
                </a:solidFill>
                <a:effectLst>
                  <a:outerShdw blurRad="38100" dist="38100" dir="2700000" algn="tl">
                    <a:srgbClr val="000000">
                      <a:alpha val="43137"/>
                    </a:srgbClr>
                  </a:outerShdw>
                </a:effectLst>
              </a:rPr>
              <a:t>Définition et mise en œuvre</a:t>
            </a:r>
            <a:endParaRPr lang="fr-FR" dirty="0">
              <a:solidFill>
                <a:srgbClr val="25DCCC"/>
              </a:solidFill>
              <a:effectLst>
                <a:outerShdw blurRad="38100" dist="38100" dir="2700000" algn="tl">
                  <a:srgbClr val="000000">
                    <a:alpha val="43137"/>
                  </a:srgbClr>
                </a:outerShdw>
              </a:effectLst>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438151" y="1814400"/>
            <a:ext cx="10952174" cy="4167300"/>
          </a:xfrm>
        </p:spPr>
        <p:txBody>
          <a:bodyPr/>
          <a:lstStyle/>
          <a:p>
            <a:pPr marL="285750" indent="-285750">
              <a:buFont typeface="Arial" charset="0"/>
              <a:buChar char="•"/>
            </a:pPr>
            <a:r>
              <a:rPr lang="fr-FR" sz="2800" dirty="0" smtClean="0">
                <a:latin typeface="Cambria" panose="02040503050406030204" pitchFamily="18" charset="0"/>
                <a:ea typeface="Cambria" panose="02040503050406030204" pitchFamily="18" charset="0"/>
              </a:rPr>
              <a:t>L’</a:t>
            </a:r>
            <a:r>
              <a:rPr lang="fr-FR" sz="2800" b="1" u="sng" dirty="0" smtClean="0">
                <a:latin typeface="Cambria" panose="02040503050406030204" pitchFamily="18" charset="0"/>
                <a:ea typeface="Cambria" panose="02040503050406030204" pitchFamily="18" charset="0"/>
              </a:rPr>
              <a:t>étiquette</a:t>
            </a:r>
            <a:r>
              <a:rPr lang="fr-FR" sz="2800" dirty="0" smtClean="0">
                <a:latin typeface="Cambria" panose="02040503050406030204" pitchFamily="18" charset="0"/>
                <a:ea typeface="Cambria" panose="02040503050406030204" pitchFamily="18" charset="0"/>
              </a:rPr>
              <a:t> </a:t>
            </a:r>
            <a:r>
              <a:rPr lang="fr-FR" sz="2800" dirty="0">
                <a:latin typeface="Cambria" panose="02040503050406030204" pitchFamily="18" charset="0"/>
                <a:ea typeface="Cambria" panose="02040503050406030204" pitchFamily="18" charset="0"/>
              </a:rPr>
              <a:t>aussi appelée bienséance est un ensemble de règles, de normes sociales, appelées « bonnes manières » qui gouvernent le comportement en société</a:t>
            </a:r>
            <a:r>
              <a:rPr lang="fr-FR" sz="2800" dirty="0" smtClean="0">
                <a:latin typeface="Cambria" panose="02040503050406030204" pitchFamily="18" charset="0"/>
                <a:ea typeface="Cambria" panose="02040503050406030204" pitchFamily="18" charset="0"/>
              </a:rPr>
              <a:t>.</a:t>
            </a:r>
          </a:p>
          <a:p>
            <a:pPr marL="285750" indent="-285750">
              <a:buFont typeface="Arial" charset="0"/>
              <a:buChar char="•"/>
            </a:pPr>
            <a:endParaRPr lang="fr-FR" sz="2400" dirty="0">
              <a:latin typeface="Cambria" panose="02040503050406030204" pitchFamily="18" charset="0"/>
              <a:ea typeface="Cambria" panose="02040503050406030204" pitchFamily="18" charset="0"/>
            </a:endParaRPr>
          </a:p>
          <a:p>
            <a:pPr marL="285750" indent="-285750">
              <a:buFont typeface="Arial" charset="0"/>
              <a:buChar char="•"/>
            </a:pPr>
            <a:r>
              <a:rPr lang="fr-FR" sz="2800" dirty="0" smtClean="0">
                <a:latin typeface="Cambria" panose="02040503050406030204" pitchFamily="18" charset="0"/>
                <a:ea typeface="Cambria" panose="02040503050406030204" pitchFamily="18" charset="0"/>
              </a:rPr>
              <a:t>L‘</a:t>
            </a:r>
            <a:r>
              <a:rPr lang="fr-FR" sz="2800" b="1" u="sng" dirty="0" smtClean="0">
                <a:latin typeface="Cambria" panose="02040503050406030204" pitchFamily="18" charset="0"/>
                <a:ea typeface="Cambria" panose="02040503050406030204" pitchFamily="18" charset="0"/>
              </a:rPr>
              <a:t>étiquette</a:t>
            </a:r>
            <a:r>
              <a:rPr lang="fr-FR" sz="2800" dirty="0" smtClean="0">
                <a:latin typeface="Cambria" panose="02040503050406030204" pitchFamily="18" charset="0"/>
                <a:ea typeface="Cambria" panose="02040503050406030204" pitchFamily="18" charset="0"/>
              </a:rPr>
              <a:t> </a:t>
            </a:r>
            <a:r>
              <a:rPr lang="fr-FR" sz="2800" dirty="0">
                <a:latin typeface="Cambria" panose="02040503050406030204" pitchFamily="18" charset="0"/>
                <a:ea typeface="Cambria" panose="02040503050406030204" pitchFamily="18" charset="0"/>
              </a:rPr>
              <a:t>gouverne et restreint la manière dont les gens interagissent et sert à exprimer le respect dû à autrui, en vertu des normes sociales. </a:t>
            </a:r>
          </a:p>
          <a:p>
            <a:endParaRPr lang="fr-FR" sz="1800" dirty="0"/>
          </a:p>
          <a:p>
            <a:pPr marL="285750" indent="-285750">
              <a:buFont typeface="Arial" charset="0"/>
              <a:buChar char="•"/>
            </a:pPr>
            <a:endParaRPr lang="fr-FR" sz="1800" dirty="0"/>
          </a:p>
          <a:p>
            <a:endParaRPr lang="fr-FR" sz="1800" dirty="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25DCCC"/>
                </a:solidFill>
                <a:effectLst>
                  <a:outerShdw blurRad="38100" dist="38100" dir="2700000" algn="tl">
                    <a:srgbClr val="000000">
                      <a:alpha val="43137"/>
                    </a:srgbClr>
                  </a:outerShdw>
                </a:effectLst>
              </a:rPr>
              <a:t>Étiquette</a:t>
            </a:r>
            <a:endParaRPr lang="fr-FR" dirty="0">
              <a:solidFill>
                <a:srgbClr val="25DCCC"/>
              </a:solidFill>
              <a:effectLst>
                <a:outerShdw blurRad="38100" dist="38100" dir="2700000" algn="tl">
                  <a:srgbClr val="000000">
                    <a:alpha val="43137"/>
                  </a:srgbClr>
                </a:outerShdw>
              </a:effectLst>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060" y="539552"/>
            <a:ext cx="3423681" cy="1190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Espace réservé du pied de page 3"/>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3588951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AD8FBF8-F53A-44B6-AD19-503B9D16E495}"/>
              </a:ext>
            </a:extLst>
          </p:cNvPr>
          <p:cNvSpPr>
            <a:spLocks noGrp="1"/>
          </p:cNvSpPr>
          <p:nvPr>
            <p:ph type="body" idx="1"/>
          </p:nvPr>
        </p:nvSpPr>
        <p:spPr/>
        <p:txBody>
          <a:bodyPr/>
          <a:lstStyle/>
          <a:p>
            <a:r>
              <a:rPr lang="fr-FR" dirty="0" smtClean="0">
                <a:solidFill>
                  <a:srgbClr val="25DCCC"/>
                </a:solidFill>
                <a:latin typeface="Cambria" panose="02040503050406030204" pitchFamily="18" charset="0"/>
                <a:ea typeface="Cambria" panose="02040503050406030204" pitchFamily="18" charset="0"/>
              </a:rPr>
              <a:t>Définitions</a:t>
            </a:r>
            <a:endParaRPr lang="fr-FR" dirty="0">
              <a:solidFill>
                <a:srgbClr val="25DCCC"/>
              </a:solidFill>
              <a:latin typeface="Cambria" panose="02040503050406030204" pitchFamily="18" charset="0"/>
              <a:ea typeface="Cambria" panose="02040503050406030204" pitchFamily="18" charset="0"/>
            </a:endParaRPr>
          </a:p>
        </p:txBody>
      </p:sp>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552224" y="1785825"/>
            <a:ext cx="10963501" cy="4262550"/>
          </a:xfrm>
        </p:spPr>
        <p:txBody>
          <a:bodyPr/>
          <a:lstStyle/>
          <a:p>
            <a:pPr marL="457200" indent="-457200">
              <a:buFont typeface="Arial" charset="0"/>
              <a:buChar char="•"/>
            </a:pPr>
            <a:r>
              <a:rPr lang="fr-FR" sz="2800" dirty="0" smtClean="0">
                <a:latin typeface="Cambria" panose="02040503050406030204" pitchFamily="18" charset="0"/>
                <a:ea typeface="Cambria" panose="02040503050406030204" pitchFamily="18" charset="0"/>
              </a:rPr>
              <a:t>La </a:t>
            </a:r>
            <a:r>
              <a:rPr lang="fr-FR" sz="2800" b="1" u="sng" dirty="0">
                <a:latin typeface="Cambria" panose="02040503050406030204" pitchFamily="18" charset="0"/>
                <a:ea typeface="Cambria" panose="02040503050406030204" pitchFamily="18" charset="0"/>
              </a:rPr>
              <a:t>p</a:t>
            </a:r>
            <a:r>
              <a:rPr lang="fr-FR" sz="2800" b="1" u="sng" dirty="0" smtClean="0">
                <a:latin typeface="Cambria" panose="02040503050406030204" pitchFamily="18" charset="0"/>
                <a:ea typeface="Cambria" panose="02040503050406030204" pitchFamily="18" charset="0"/>
              </a:rPr>
              <a:t>réséance</a:t>
            </a:r>
            <a:r>
              <a:rPr lang="fr-FR" sz="2800" dirty="0" smtClean="0">
                <a:latin typeface="Cambria" panose="02040503050406030204" pitchFamily="18" charset="0"/>
                <a:ea typeface="Cambria" panose="02040503050406030204" pitchFamily="18" charset="0"/>
              </a:rPr>
              <a:t> </a:t>
            </a:r>
            <a:r>
              <a:rPr lang="fr-FR" sz="2800" dirty="0">
                <a:latin typeface="Cambria" panose="02040503050406030204" pitchFamily="18" charset="0"/>
                <a:ea typeface="Cambria" panose="02040503050406030204" pitchFamily="18" charset="0"/>
              </a:rPr>
              <a:t>se traduit par le rang des autorités dans la hiérarchie officielle, tel qu'il se </a:t>
            </a:r>
            <a:r>
              <a:rPr lang="fr-FR" sz="2800" dirty="0" smtClean="0">
                <a:latin typeface="Cambria" panose="02040503050406030204" pitchFamily="18" charset="0"/>
                <a:ea typeface="Cambria" panose="02040503050406030204" pitchFamily="18" charset="0"/>
              </a:rPr>
              <a:t>manifeste, </a:t>
            </a:r>
            <a:r>
              <a:rPr lang="fr-FR" sz="2800" dirty="0">
                <a:latin typeface="Cambria" panose="02040503050406030204" pitchFamily="18" charset="0"/>
                <a:ea typeface="Cambria" panose="02040503050406030204" pitchFamily="18" charset="0"/>
              </a:rPr>
              <a:t>notamment lors des cérémonies publiques</a:t>
            </a:r>
            <a:r>
              <a:rPr lang="fr-FR" sz="2800" dirty="0" smtClean="0">
                <a:latin typeface="Cambria" panose="02040503050406030204" pitchFamily="18" charset="0"/>
                <a:ea typeface="Cambria" panose="02040503050406030204" pitchFamily="18" charset="0"/>
              </a:rPr>
              <a:t>.</a:t>
            </a:r>
          </a:p>
          <a:p>
            <a:pPr marL="457200" indent="-457200">
              <a:buFont typeface="Arial" charset="0"/>
              <a:buChar char="•"/>
            </a:pPr>
            <a:endParaRPr lang="fr-FR" sz="2800" dirty="0">
              <a:latin typeface="Cambria" panose="02040503050406030204" pitchFamily="18" charset="0"/>
              <a:ea typeface="Cambria" panose="02040503050406030204" pitchFamily="18" charset="0"/>
            </a:endParaRPr>
          </a:p>
          <a:p>
            <a:pPr marL="457200" indent="-457200">
              <a:buFont typeface="Arial" charset="0"/>
              <a:buChar char="•"/>
            </a:pPr>
            <a:r>
              <a:rPr lang="fr-FR" sz="2800" dirty="0">
                <a:latin typeface="Cambria" panose="02040503050406030204" pitchFamily="18" charset="0"/>
                <a:ea typeface="Cambria" panose="02040503050406030204" pitchFamily="18" charset="0"/>
              </a:rPr>
              <a:t>Une </a:t>
            </a:r>
            <a:r>
              <a:rPr lang="fr-FR" sz="2800" b="1" u="sng" dirty="0">
                <a:latin typeface="Cambria" panose="02040503050406030204" pitchFamily="18" charset="0"/>
                <a:ea typeface="Cambria" panose="02040503050406030204" pitchFamily="18" charset="0"/>
              </a:rPr>
              <a:t>c</a:t>
            </a:r>
            <a:r>
              <a:rPr lang="fr-FR" sz="2800" b="1" u="sng" dirty="0" smtClean="0">
                <a:latin typeface="Cambria" panose="02040503050406030204" pitchFamily="18" charset="0"/>
                <a:ea typeface="Cambria" panose="02040503050406030204" pitchFamily="18" charset="0"/>
              </a:rPr>
              <a:t>érémonie </a:t>
            </a:r>
            <a:r>
              <a:rPr lang="fr-FR" sz="2800" b="1" u="sng" dirty="0">
                <a:latin typeface="Cambria" panose="02040503050406030204" pitchFamily="18" charset="0"/>
                <a:ea typeface="Cambria" panose="02040503050406030204" pitchFamily="18" charset="0"/>
              </a:rPr>
              <a:t>publique </a:t>
            </a:r>
            <a:r>
              <a:rPr lang="fr-FR" sz="2800" dirty="0">
                <a:latin typeface="Cambria" panose="02040503050406030204" pitchFamily="18" charset="0"/>
                <a:ea typeface="Cambria" panose="02040503050406030204" pitchFamily="18" charset="0"/>
              </a:rPr>
              <a:t>est une convocation sur ordre du Gouvernement ou à l’initiative d’une autorité </a:t>
            </a:r>
            <a:r>
              <a:rPr lang="fr-FR" sz="2800" dirty="0" smtClean="0">
                <a:latin typeface="Cambria" panose="02040503050406030204" pitchFamily="18" charset="0"/>
                <a:ea typeface="Cambria" panose="02040503050406030204" pitchFamily="18" charset="0"/>
              </a:rPr>
              <a:t>publique</a:t>
            </a:r>
            <a:r>
              <a:rPr lang="fr-FR" sz="2800" dirty="0">
                <a:latin typeface="Cambria" panose="02040503050406030204" pitchFamily="18" charset="0"/>
                <a:ea typeface="Cambria" panose="02040503050406030204" pitchFamily="18" charset="0"/>
              </a:rPr>
              <a:t>.</a:t>
            </a:r>
          </a:p>
          <a:p>
            <a:endParaRPr lang="fr-FR" sz="2800" dirty="0">
              <a:latin typeface="Cambria" panose="02040503050406030204" pitchFamily="18" charset="0"/>
              <a:ea typeface="Cambria" panose="02040503050406030204" pitchFamily="18" charset="0"/>
            </a:endParaRPr>
          </a:p>
          <a:p>
            <a:endParaRPr lang="fr-FR" sz="1800" dirty="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smtClean="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Préséance et Cérémonies</a:t>
            </a:r>
            <a:endParaRPr lang="fr-FR" dirty="0">
              <a:solidFill>
                <a:srgbClr val="25DCCC"/>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2686" y="368135"/>
            <a:ext cx="3455719" cy="13535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Espace réservé du pied de page 3"/>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2100421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quarter" idx="13"/>
          </p:nvPr>
        </p:nvSpPr>
        <p:spPr>
          <a:xfrm>
            <a:off x="599849" y="1488052"/>
            <a:ext cx="4625193" cy="3960000"/>
          </a:xfrm>
        </p:spPr>
        <p:txBody>
          <a:bodyPr/>
          <a:lstStyle/>
          <a:p>
            <a:r>
              <a:rPr lang="fr-FR" sz="20000" b="1" dirty="0" smtClean="0">
                <a:solidFill>
                  <a:schemeClr val="accent2">
                    <a:lumMod val="60000"/>
                    <a:lumOff val="40000"/>
                  </a:schemeClr>
                </a:solidFill>
              </a:rPr>
              <a:t>02</a:t>
            </a:r>
            <a:endParaRPr lang="fr-FR" sz="20000" b="1" dirty="0">
              <a:solidFill>
                <a:schemeClr val="accent2">
                  <a:lumMod val="60000"/>
                  <a:lumOff val="40000"/>
                </a:schemeClr>
              </a:solidFill>
            </a:endParaRPr>
          </a:p>
        </p:txBody>
      </p:sp>
      <p:sp>
        <p:nvSpPr>
          <p:cNvPr id="10" name="ZoneTexte 9"/>
          <p:cNvSpPr txBox="1"/>
          <p:nvPr/>
        </p:nvSpPr>
        <p:spPr>
          <a:xfrm>
            <a:off x="4943475" y="2594610"/>
            <a:ext cx="6496050" cy="984885"/>
          </a:xfrm>
          <a:prstGeom prst="rect">
            <a:avLst/>
          </a:prstGeom>
          <a:noFill/>
        </p:spPr>
        <p:txBody>
          <a:bodyPr wrap="square" rtlCol="0">
            <a:spAutoFit/>
          </a:bodyPr>
          <a:lstStyle/>
          <a:p>
            <a:r>
              <a:rPr lang="fr-FR" sz="2900" b="1" dirty="0">
                <a:solidFill>
                  <a:schemeClr val="accent2">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Calendrier des c</a:t>
            </a:r>
            <a:r>
              <a:rPr lang="fr-FR" sz="2900" b="1" dirty="0" smtClean="0">
                <a:solidFill>
                  <a:schemeClr val="accent2">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érémonies</a:t>
            </a:r>
            <a:r>
              <a:rPr lang="fr-FR" sz="2900" b="1" dirty="0">
                <a:solidFill>
                  <a:schemeClr val="accent2">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fr-FR" sz="2900" b="1" dirty="0" smtClean="0">
                <a:solidFill>
                  <a:schemeClr val="accent2">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fêtes </a:t>
            </a:r>
            <a:r>
              <a:rPr lang="fr-FR" sz="2900" b="1" dirty="0">
                <a:solidFill>
                  <a:schemeClr val="accent2">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a:t>
            </a:r>
            <a:r>
              <a:rPr lang="fr-FR" sz="2900" b="1" dirty="0" smtClean="0">
                <a:solidFill>
                  <a:schemeClr val="accent2">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ationales </a:t>
            </a:r>
            <a:r>
              <a:rPr lang="fr-FR" sz="2900" b="1" dirty="0">
                <a:solidFill>
                  <a:schemeClr val="accent2">
                    <a:lumMod val="60000"/>
                    <a:lumOff val="40000"/>
                  </a:schemeClr>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et commémoratives</a:t>
            </a:r>
          </a:p>
        </p:txBody>
      </p:sp>
      <p:sp>
        <p:nvSpPr>
          <p:cNvPr id="2" name="Espace réservé du pied de page 1"/>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3222619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BA87EF96-4A6E-449A-86E2-35755484AC8B}"/>
              </a:ext>
            </a:extLst>
          </p:cNvPr>
          <p:cNvSpPr>
            <a:spLocks noGrp="1"/>
          </p:cNvSpPr>
          <p:nvPr>
            <p:ph type="body" sz="quarter" idx="13"/>
          </p:nvPr>
        </p:nvSpPr>
        <p:spPr>
          <a:xfrm>
            <a:off x="590323" y="1785825"/>
            <a:ext cx="10849201" cy="3960000"/>
          </a:xfrm>
        </p:spPr>
        <p:txBody>
          <a:bodyPr/>
          <a:lstStyle/>
          <a:p>
            <a:r>
              <a:rPr lang="fr-FR" sz="2800" dirty="0" smtClean="0">
                <a:latin typeface="Cambria" panose="02040503050406030204" pitchFamily="18" charset="0"/>
                <a:ea typeface="Cambria" panose="02040503050406030204" pitchFamily="18" charset="0"/>
              </a:rPr>
              <a:t>« </a:t>
            </a:r>
            <a:r>
              <a:rPr lang="fr-FR" sz="2800" dirty="0">
                <a:latin typeface="Cambria" panose="02040503050406030204" pitchFamily="18" charset="0"/>
                <a:ea typeface="Cambria" panose="02040503050406030204" pitchFamily="18" charset="0"/>
              </a:rPr>
              <a:t>Les </a:t>
            </a:r>
            <a:r>
              <a:rPr lang="fr-FR" sz="2800" b="1" u="sng" dirty="0">
                <a:latin typeface="Cambria" panose="02040503050406030204" pitchFamily="18" charset="0"/>
                <a:ea typeface="Cambria" panose="02040503050406030204" pitchFamily="18" charset="0"/>
              </a:rPr>
              <a:t>cérémonies publiques</a:t>
            </a:r>
            <a:r>
              <a:rPr lang="fr-FR" sz="2800" b="1" dirty="0">
                <a:latin typeface="Cambria" panose="02040503050406030204" pitchFamily="18" charset="0"/>
                <a:ea typeface="Cambria" panose="02040503050406030204" pitchFamily="18" charset="0"/>
              </a:rPr>
              <a:t> </a:t>
            </a:r>
            <a:r>
              <a:rPr lang="fr-FR" sz="2800" dirty="0">
                <a:latin typeface="Cambria" panose="02040503050406030204" pitchFamily="18" charset="0"/>
                <a:ea typeface="Cambria" panose="02040503050406030204" pitchFamily="18" charset="0"/>
              </a:rPr>
              <a:t>sont organisées sur ordre du </a:t>
            </a:r>
            <a:r>
              <a:rPr lang="fr-FR" sz="2800" b="1" u="sng" dirty="0" smtClean="0">
                <a:latin typeface="Cambria" panose="02040503050406030204" pitchFamily="18" charset="0"/>
                <a:ea typeface="Cambria" panose="02040503050406030204" pitchFamily="18" charset="0"/>
              </a:rPr>
              <a:t>Gouvernement</a:t>
            </a:r>
            <a:r>
              <a:rPr lang="fr-FR" sz="2800" dirty="0" smtClean="0">
                <a:latin typeface="Cambria" panose="02040503050406030204" pitchFamily="18" charset="0"/>
                <a:ea typeface="Cambria" panose="02040503050406030204" pitchFamily="18" charset="0"/>
              </a:rPr>
              <a:t> </a:t>
            </a:r>
            <a:r>
              <a:rPr lang="fr-FR" sz="2800" dirty="0">
                <a:latin typeface="Cambria" panose="02040503050406030204" pitchFamily="18" charset="0"/>
                <a:ea typeface="Cambria" panose="02040503050406030204" pitchFamily="18" charset="0"/>
              </a:rPr>
              <a:t>ou à  l’initiative d’une </a:t>
            </a:r>
            <a:r>
              <a:rPr lang="fr-FR" sz="2800" b="1" u="sng" dirty="0">
                <a:latin typeface="Cambria" panose="02040503050406030204" pitchFamily="18" charset="0"/>
                <a:ea typeface="Cambria" panose="02040503050406030204" pitchFamily="18" charset="0"/>
              </a:rPr>
              <a:t>autorité publique</a:t>
            </a:r>
            <a:r>
              <a:rPr lang="fr-FR" sz="2800" dirty="0">
                <a:latin typeface="Cambria" panose="02040503050406030204" pitchFamily="18" charset="0"/>
                <a:ea typeface="Cambria" panose="02040503050406030204" pitchFamily="18" charset="0"/>
              </a:rPr>
              <a:t>. </a:t>
            </a:r>
            <a:endParaRPr lang="fr-FR" sz="2800" dirty="0" smtClean="0">
              <a:latin typeface="Cambria" panose="02040503050406030204" pitchFamily="18" charset="0"/>
              <a:ea typeface="Cambria" panose="02040503050406030204" pitchFamily="18" charset="0"/>
            </a:endParaRPr>
          </a:p>
          <a:p>
            <a:endParaRPr lang="fr-FR" sz="2800" dirty="0" smtClean="0">
              <a:latin typeface="Cambria" panose="02040503050406030204" pitchFamily="18" charset="0"/>
              <a:ea typeface="Cambria" panose="02040503050406030204" pitchFamily="18" charset="0"/>
            </a:endParaRPr>
          </a:p>
          <a:p>
            <a:r>
              <a:rPr lang="fr-FR" sz="2800" dirty="0" smtClean="0">
                <a:latin typeface="Cambria" panose="02040503050406030204" pitchFamily="18" charset="0"/>
                <a:ea typeface="Cambria" panose="02040503050406030204" pitchFamily="18" charset="0"/>
              </a:rPr>
              <a:t>Les </a:t>
            </a:r>
            <a:r>
              <a:rPr lang="fr-FR" sz="2800" dirty="0">
                <a:latin typeface="Cambria" panose="02040503050406030204" pitchFamily="18" charset="0"/>
                <a:ea typeface="Cambria" panose="02040503050406030204" pitchFamily="18" charset="0"/>
              </a:rPr>
              <a:t>ordres du G</a:t>
            </a:r>
            <a:r>
              <a:rPr lang="fr-FR" sz="2800" dirty="0" smtClean="0">
                <a:latin typeface="Cambria" panose="02040503050406030204" pitchFamily="18" charset="0"/>
                <a:ea typeface="Cambria" panose="02040503050406030204" pitchFamily="18" charset="0"/>
              </a:rPr>
              <a:t>ouvernement </a:t>
            </a:r>
            <a:r>
              <a:rPr lang="fr-FR" sz="2800" dirty="0">
                <a:latin typeface="Cambria" panose="02040503050406030204" pitchFamily="18" charset="0"/>
                <a:ea typeface="Cambria" panose="02040503050406030204" pitchFamily="18" charset="0"/>
              </a:rPr>
              <a:t>pour la </a:t>
            </a:r>
            <a:r>
              <a:rPr lang="fr-FR" sz="2800" dirty="0" smtClean="0">
                <a:latin typeface="Cambria" panose="02040503050406030204" pitchFamily="18" charset="0"/>
                <a:ea typeface="Cambria" panose="02040503050406030204" pitchFamily="18" charset="0"/>
              </a:rPr>
              <a:t>célébration </a:t>
            </a:r>
            <a:r>
              <a:rPr lang="fr-FR" sz="2800" dirty="0">
                <a:latin typeface="Cambria" panose="02040503050406030204" pitchFamily="18" charset="0"/>
                <a:ea typeface="Cambria" panose="02040503050406030204" pitchFamily="18" charset="0"/>
              </a:rPr>
              <a:t>des cérémonies publiques déterminent le lieu de ces cérémonies et précisent  quels autorités et corps constitués y seront convoqués ou invités. </a:t>
            </a:r>
            <a:r>
              <a:rPr lang="fr-FR" sz="2800" dirty="0" smtClean="0">
                <a:latin typeface="Cambria" panose="02040503050406030204" pitchFamily="18" charset="0"/>
                <a:ea typeface="Cambria" panose="02040503050406030204" pitchFamily="18" charset="0"/>
              </a:rPr>
              <a:t>»</a:t>
            </a:r>
          </a:p>
          <a:p>
            <a:r>
              <a:rPr lang="fr-FR" sz="2800" u="sng" dirty="0" smtClean="0">
                <a:latin typeface="Cambria" panose="02040503050406030204" pitchFamily="18" charset="0"/>
                <a:ea typeface="Cambria" panose="02040503050406030204" pitchFamily="18" charset="0"/>
              </a:rPr>
              <a:t>Article </a:t>
            </a:r>
            <a:r>
              <a:rPr lang="fr-FR" sz="2800" u="sng" dirty="0">
                <a:latin typeface="Cambria" panose="02040503050406030204" pitchFamily="18" charset="0"/>
                <a:ea typeface="Cambria" panose="02040503050406030204" pitchFamily="18" charset="0"/>
              </a:rPr>
              <a:t>1er du décret n°89-655 du 13 septembre 1989</a:t>
            </a:r>
          </a:p>
          <a:p>
            <a:endParaRPr lang="fr-FR" sz="1800" dirty="0"/>
          </a:p>
        </p:txBody>
      </p:sp>
      <p:sp>
        <p:nvSpPr>
          <p:cNvPr id="6" name="Titre 5">
            <a:extLst>
              <a:ext uri="{FF2B5EF4-FFF2-40B4-BE49-F238E27FC236}">
                <a16:creationId xmlns:a16="http://schemas.microsoft.com/office/drawing/2014/main" id="{DBCBAE0E-7B9E-4A30-A1B3-90841ED8FC29}"/>
              </a:ext>
            </a:extLst>
          </p:cNvPr>
          <p:cNvSpPr>
            <a:spLocks noGrp="1"/>
          </p:cNvSpPr>
          <p:nvPr>
            <p:ph type="title"/>
          </p:nvPr>
        </p:nvSpPr>
        <p:spPr/>
        <p:txBody>
          <a:bodyPr/>
          <a:lstStyle/>
          <a:p>
            <a:r>
              <a:rPr lang="fr-FR" dirty="0">
                <a:solidFill>
                  <a:schemeClr val="accent2">
                    <a:lumMod val="60000"/>
                    <a:lumOff val="40000"/>
                  </a:schemeClr>
                </a:solidFill>
                <a:effectLst>
                  <a:outerShdw blurRad="38100" dist="38100" dir="2700000" algn="tl">
                    <a:srgbClr val="000000">
                      <a:alpha val="43137"/>
                    </a:srgbClr>
                  </a:outerShdw>
                </a:effectLst>
              </a:rPr>
              <a:t>LA CÉLÉBRATION DES FÊTES NATIONALES  ET COMMÉMORATIVES</a:t>
            </a:r>
            <a:r>
              <a:rPr lang="fr-FR" dirty="0">
                <a:solidFill>
                  <a:srgbClr val="25DCCC"/>
                </a:solidFill>
              </a:rPr>
              <a:t/>
            </a:r>
            <a:br>
              <a:rPr lang="fr-FR" dirty="0">
                <a:solidFill>
                  <a:srgbClr val="25DCCC"/>
                </a:solidFill>
              </a:rPr>
            </a:br>
            <a:r>
              <a:rPr lang="fr-FR" dirty="0" smtClean="0">
                <a:solidFill>
                  <a:srgbClr val="25DCCC"/>
                </a:solidFill>
              </a:rPr>
              <a:t/>
            </a:r>
            <a:br>
              <a:rPr lang="fr-FR" dirty="0" smtClean="0">
                <a:solidFill>
                  <a:srgbClr val="25DCCC"/>
                </a:solidFill>
              </a:rPr>
            </a:br>
            <a:endParaRPr lang="fr-FR" dirty="0">
              <a:solidFill>
                <a:srgbClr val="25DCCC"/>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738" y="1008541"/>
            <a:ext cx="3301340" cy="7772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Espace réservé du pied de page 2"/>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2240661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680" y="166255"/>
            <a:ext cx="10804526" cy="5842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space réservé du pied de page 1"/>
          <p:cNvSpPr>
            <a:spLocks noGrp="1"/>
          </p:cNvSpPr>
          <p:nvPr>
            <p:ph type="ftr" sz="quarter" idx="11"/>
          </p:nvPr>
        </p:nvSpPr>
        <p:spPr/>
        <p:txBody>
          <a:bodyPr/>
          <a:lstStyle/>
          <a:p>
            <a:r>
              <a:rPr lang="fr-FR" smtClean="0"/>
              <a:t>Ecole des Métiers de la Sécurité et de la Prévention- Septembre 2022</a:t>
            </a:r>
            <a:endParaRPr lang="fr-FR"/>
          </a:p>
        </p:txBody>
      </p:sp>
    </p:spTree>
    <p:extLst>
      <p:ext uri="{BB962C8B-B14F-4D97-AF65-F5344CB8AC3E}">
        <p14:creationId xmlns:p14="http://schemas.microsoft.com/office/powerpoint/2010/main" val="3384803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IS_PPT_MASQUE_2019_MONTSERRAT_BLEU_LIGHT">
  <a:themeElements>
    <a:clrScheme name="Ville de Paris - PowerPoint">
      <a:dk1>
        <a:srgbClr val="071F32"/>
      </a:dk1>
      <a:lt1>
        <a:sysClr val="window" lastClr="FFFFFF"/>
      </a:lt1>
      <a:dk2>
        <a:srgbClr val="071F32"/>
      </a:dk2>
      <a:lt2>
        <a:srgbClr val="F0F0F0"/>
      </a:lt2>
      <a:accent1>
        <a:srgbClr val="25DCCC"/>
      </a:accent1>
      <a:accent2>
        <a:srgbClr val="FFCD00"/>
      </a:accent2>
      <a:accent3>
        <a:srgbClr val="FB394A"/>
      </a:accent3>
      <a:accent4>
        <a:srgbClr val="3ECD2E"/>
      </a:accent4>
      <a:accent5>
        <a:srgbClr val="FF3300"/>
      </a:accent5>
      <a:accent6>
        <a:srgbClr val="354BCF"/>
      </a:accent6>
      <a:hlink>
        <a:srgbClr val="31EEF3"/>
      </a:hlink>
      <a:folHlink>
        <a:srgbClr val="F0F0F0"/>
      </a:folHlink>
    </a:clrScheme>
    <a:fontScheme name="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 id="{24935C6C-5BE7-3642-9754-D247BE079794}" vid="{5A13ADF8-95AD-E045-81CB-6C711A319CEA}"/>
    </a:ext>
  </a:extLst>
</a:theme>
</file>

<file path=ppt/theme/theme2.xml><?xml version="1.0" encoding="utf-8"?>
<a:theme xmlns:a="http://schemas.openxmlformats.org/drawingml/2006/main" name="Ville de Paris - Partie 1">
  <a:themeElements>
    <a:clrScheme name="Ville de Paris - PowerPoint">
      <a:dk1>
        <a:srgbClr val="071F32"/>
      </a:dk1>
      <a:lt1>
        <a:sysClr val="window" lastClr="FFFFFF"/>
      </a:lt1>
      <a:dk2>
        <a:srgbClr val="071F32"/>
      </a:dk2>
      <a:lt2>
        <a:srgbClr val="F0F0F0"/>
      </a:lt2>
      <a:accent1>
        <a:srgbClr val="25DCCC"/>
      </a:accent1>
      <a:accent2>
        <a:srgbClr val="FFCD00"/>
      </a:accent2>
      <a:accent3>
        <a:srgbClr val="FB394A"/>
      </a:accent3>
      <a:accent4>
        <a:srgbClr val="3ECD2E"/>
      </a:accent4>
      <a:accent5>
        <a:srgbClr val="FF3300"/>
      </a:accent5>
      <a:accent6>
        <a:srgbClr val="354BCF"/>
      </a:accent6>
      <a:hlink>
        <a:srgbClr val="31EEF3"/>
      </a:hlink>
      <a:folHlink>
        <a:srgbClr val="F0F0F0"/>
      </a:folHlink>
    </a:clrScheme>
    <a:fontScheme name="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 id="{24935C6C-5BE7-3642-9754-D247BE079794}" vid="{41C100BE-0D3E-7E4D-861C-537861C41808}"/>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968</TotalTime>
  <Words>4810</Words>
  <Application>Microsoft Office PowerPoint</Application>
  <PresentationFormat>Grand écran</PresentationFormat>
  <Paragraphs>429</Paragraphs>
  <Slides>45</Slides>
  <Notes>0</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45</vt:i4>
      </vt:variant>
    </vt:vector>
  </HeadingPairs>
  <TitlesOfParts>
    <vt:vector size="53" baseType="lpstr">
      <vt:lpstr>Montserrat</vt:lpstr>
      <vt:lpstr>Wingdings</vt:lpstr>
      <vt:lpstr>Cambria</vt:lpstr>
      <vt:lpstr>Arial</vt:lpstr>
      <vt:lpstr>Times</vt:lpstr>
      <vt:lpstr>Calibri</vt:lpstr>
      <vt:lpstr>PARIS_PPT_MASQUE_2019_MONTSERRAT_BLEU_LIGHT</vt:lpstr>
      <vt:lpstr>Ville de Paris - Partie 1</vt:lpstr>
      <vt:lpstr>TENUE ET PROTOCOLE </vt:lpstr>
      <vt:lpstr>Sommaire</vt:lpstr>
      <vt:lpstr>01</vt:lpstr>
      <vt:lpstr>Le Protocole</vt:lpstr>
      <vt:lpstr>Étiquette</vt:lpstr>
      <vt:lpstr>Préséance et Cérémonies</vt:lpstr>
      <vt:lpstr>Présentation PowerPoint</vt:lpstr>
      <vt:lpstr>LA CÉLÉBRATION DES FÊTES NATIONALES  ET COMMÉMORATIVES  </vt:lpstr>
      <vt:lpstr>Présentation PowerPoint</vt:lpstr>
      <vt:lpstr>Présentation PowerPoint</vt:lpstr>
      <vt:lpstr>L’ordre protocolaire</vt:lpstr>
      <vt:lpstr>L’ordre protocolaire</vt:lpstr>
      <vt:lpstr>L’ordre protocolaire</vt:lpstr>
      <vt:lpstr>L’ordre protocolaire</vt:lpstr>
      <vt:lpstr>L ’ordre protocolaire</vt:lpstr>
      <vt:lpstr>L’ordre protocolaire</vt:lpstr>
      <vt:lpstr>Présentation PowerPoint</vt:lpstr>
      <vt:lpstr>Références Républicaines</vt:lpstr>
      <vt:lpstr>Références républicaines</vt:lpstr>
      <vt:lpstr>Références républicaines</vt:lpstr>
      <vt:lpstr>Références républicaines</vt:lpstr>
      <vt:lpstr>Références républicaines</vt:lpstr>
      <vt:lpstr>Références républicaines</vt:lpstr>
      <vt:lpstr>Références républicaines</vt:lpstr>
      <vt:lpstr>05</vt:lpstr>
      <vt:lpstr>La tenue du policier municipal</vt:lpstr>
      <vt:lpstr>La tenue du policier municipal</vt:lpstr>
      <vt:lpstr>La tenue du policier municipal</vt:lpstr>
      <vt:lpstr>La tenue du policier municipal</vt:lpstr>
      <vt:lpstr>La tenue du policier municipal</vt:lpstr>
      <vt:lpstr>06</vt:lpstr>
      <vt:lpstr>Honneurs, grades et décorations</vt:lpstr>
      <vt:lpstr>Honneurs, grades et décorations</vt:lpstr>
      <vt:lpstr>Honneurs, grades et décorations</vt:lpstr>
      <vt:lpstr>Honneurs, grades et décorations</vt:lpstr>
      <vt:lpstr>Honneurs, grades et décorations</vt:lpstr>
      <vt:lpstr>Honneurs, grades et décorations</vt:lpstr>
      <vt:lpstr>Honneurs, grades et décorations</vt:lpstr>
      <vt:lpstr>Honneurs, grades et décorations</vt:lpstr>
      <vt:lpstr>Honneurs, grades et décorations</vt:lpstr>
      <vt:lpstr>Honneurs, grades et décorations</vt:lpstr>
      <vt:lpstr>Honneurs, grades et décorations</vt:lpstr>
      <vt:lpstr>Honneurs, grades et décorations</vt:lpstr>
      <vt:lpstr>Honneurs, grades et décorations</vt:lpstr>
      <vt:lpstr>Merci de vote attention</vt:lpstr>
    </vt:vector>
  </TitlesOfParts>
  <Company>Marie de Paris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 sur une ligne ou deux lignes maximum</dc:title>
  <dc:creator>Benyoucef, Sandrine</dc:creator>
  <cp:lastModifiedBy>Moulines, Christophe</cp:lastModifiedBy>
  <cp:revision>100</cp:revision>
  <dcterms:created xsi:type="dcterms:W3CDTF">2019-02-21T10:10:22Z</dcterms:created>
  <dcterms:modified xsi:type="dcterms:W3CDTF">2022-09-29T14:13:10Z</dcterms:modified>
</cp:coreProperties>
</file>